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5"/>
  </p:sldMasterIdLst>
  <p:notesMasterIdLst>
    <p:notesMasterId r:id="rId50"/>
  </p:notesMasterIdLst>
  <p:handoutMasterIdLst>
    <p:handoutMasterId r:id="rId51"/>
  </p:handoutMasterIdLst>
  <p:sldIdLst>
    <p:sldId id="355" r:id="rId6"/>
    <p:sldId id="363" r:id="rId7"/>
    <p:sldId id="484" r:id="rId8"/>
    <p:sldId id="395" r:id="rId9"/>
    <p:sldId id="399" r:id="rId10"/>
    <p:sldId id="475" r:id="rId11"/>
    <p:sldId id="485" r:id="rId12"/>
    <p:sldId id="476" r:id="rId13"/>
    <p:sldId id="477" r:id="rId14"/>
    <p:sldId id="478" r:id="rId15"/>
    <p:sldId id="483" r:id="rId16"/>
    <p:sldId id="479" r:id="rId17"/>
    <p:sldId id="480" r:id="rId18"/>
    <p:sldId id="481" r:id="rId19"/>
    <p:sldId id="482" r:id="rId20"/>
    <p:sldId id="490" r:id="rId21"/>
    <p:sldId id="486" r:id="rId22"/>
    <p:sldId id="474" r:id="rId23"/>
    <p:sldId id="487" r:id="rId24"/>
    <p:sldId id="441" r:id="rId25"/>
    <p:sldId id="440" r:id="rId26"/>
    <p:sldId id="488" r:id="rId27"/>
    <p:sldId id="424" r:id="rId28"/>
    <p:sldId id="425" r:id="rId29"/>
    <p:sldId id="426" r:id="rId30"/>
    <p:sldId id="429" r:id="rId31"/>
    <p:sldId id="431" r:id="rId32"/>
    <p:sldId id="443" r:id="rId33"/>
    <p:sldId id="444" r:id="rId34"/>
    <p:sldId id="452" r:id="rId35"/>
    <p:sldId id="454" r:id="rId36"/>
    <p:sldId id="449" r:id="rId37"/>
    <p:sldId id="491" r:id="rId38"/>
    <p:sldId id="456" r:id="rId39"/>
    <p:sldId id="457" r:id="rId40"/>
    <p:sldId id="467" r:id="rId41"/>
    <p:sldId id="463" r:id="rId42"/>
    <p:sldId id="419" r:id="rId43"/>
    <p:sldId id="404" r:id="rId44"/>
    <p:sldId id="405" r:id="rId45"/>
    <p:sldId id="409" r:id="rId46"/>
    <p:sldId id="422" r:id="rId47"/>
    <p:sldId id="402" r:id="rId48"/>
    <p:sldId id="414" r:id="rId4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75F69C3-8317-44CD-99EF-71940218CC5B}">
          <p14:sldIdLst>
            <p14:sldId id="355"/>
            <p14:sldId id="363"/>
            <p14:sldId id="484"/>
            <p14:sldId id="395"/>
            <p14:sldId id="399"/>
            <p14:sldId id="475"/>
            <p14:sldId id="485"/>
            <p14:sldId id="476"/>
            <p14:sldId id="477"/>
            <p14:sldId id="478"/>
            <p14:sldId id="483"/>
            <p14:sldId id="479"/>
            <p14:sldId id="480"/>
            <p14:sldId id="481"/>
            <p14:sldId id="482"/>
            <p14:sldId id="490"/>
          </p14:sldIdLst>
        </p14:section>
        <p14:section name="Раздел без заголовка" id="{293C1232-845D-416A-A0AF-F55F138B787B}">
          <p14:sldIdLst>
            <p14:sldId id="486"/>
            <p14:sldId id="474"/>
            <p14:sldId id="487"/>
            <p14:sldId id="441"/>
            <p14:sldId id="440"/>
            <p14:sldId id="488"/>
            <p14:sldId id="424"/>
            <p14:sldId id="425"/>
            <p14:sldId id="426"/>
            <p14:sldId id="429"/>
            <p14:sldId id="431"/>
            <p14:sldId id="443"/>
            <p14:sldId id="444"/>
            <p14:sldId id="452"/>
            <p14:sldId id="454"/>
            <p14:sldId id="449"/>
            <p14:sldId id="491"/>
            <p14:sldId id="456"/>
            <p14:sldId id="457"/>
            <p14:sldId id="467"/>
            <p14:sldId id="463"/>
            <p14:sldId id="419"/>
            <p14:sldId id="404"/>
            <p14:sldId id="405"/>
            <p14:sldId id="409"/>
            <p14:sldId id="422"/>
            <p14:sldId id="402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4FC"/>
    <a:srgbClr val="159FDD"/>
    <a:srgbClr val="CCCCFF"/>
    <a:srgbClr val="71B3E9"/>
    <a:srgbClr val="CE99EF"/>
    <a:srgbClr val="C8AAE8"/>
    <a:srgbClr val="FDBBE1"/>
    <a:srgbClr val="D0B9FF"/>
    <a:srgbClr val="F4EFFF"/>
    <a:srgbClr val="E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95441" autoAdjust="0"/>
  </p:normalViewPr>
  <p:slideViewPr>
    <p:cSldViewPr>
      <p:cViewPr varScale="1">
        <p:scale>
          <a:sx n="87" d="100"/>
          <a:sy n="87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1728F-8248-44B8-B5B6-427A9809185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8433D8B-29AA-41AE-82BB-D269E2A19042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19.10.2022 - заседание Президиума РОО «Совет директоров СПО СПб»  </a:t>
          </a:r>
        </a:p>
        <a:p>
          <a:pPr algn="ctr">
            <a:spcAft>
              <a:spcPts val="0"/>
            </a:spcAft>
          </a:pPr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организационной работы РОО «Совет директоров СПО СПб» на 2022-2023 учебный год</a:t>
          </a:r>
        </a:p>
      </dgm:t>
    </dgm:pt>
    <dgm:pt modelId="{593AA521-4AE8-4764-97FA-71D48AC8D73D}" type="parTrans" cxnId="{8BEEFA08-00E4-482A-928E-737F8393F955}">
      <dgm:prSet/>
      <dgm:spPr/>
      <dgm:t>
        <a:bodyPr/>
        <a:lstStyle/>
        <a:p>
          <a:endParaRPr lang="ru-RU" sz="1200"/>
        </a:p>
      </dgm:t>
    </dgm:pt>
    <dgm:pt modelId="{9B8A9EAA-AFD3-495E-96FA-07FEB9E47BB7}" type="sibTrans" cxnId="{8BEEFA08-00E4-482A-928E-737F8393F955}">
      <dgm:prSet/>
      <dgm:spPr/>
      <dgm:t>
        <a:bodyPr/>
        <a:lstStyle/>
        <a:p>
          <a:endParaRPr lang="ru-RU" sz="1200"/>
        </a:p>
      </dgm:t>
    </dgm:pt>
    <dgm:pt modelId="{397C36D8-F86E-46FB-BB29-5D2DF214A7B8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19.01.2023 - заседание Президиума РОО «Совет директоров СПО СПб»</a:t>
          </a:r>
          <a:r>
            <a:rPr lang="ru-RU" sz="19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algn="ctr"/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членского взноса на 2023 год, Итоги общественно-профессиональной премии </a:t>
          </a:r>
        </a:p>
        <a:p>
          <a:pPr algn="ctr"/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«Лидер СПО России – 2021/2022»</a:t>
          </a:r>
        </a:p>
      </dgm:t>
    </dgm:pt>
    <dgm:pt modelId="{89518309-A3A3-46BA-BB75-C5AE51EF3273}" type="parTrans" cxnId="{C7A295A6-FB47-4FB3-AA5A-1BE231B98096}">
      <dgm:prSet/>
      <dgm:spPr/>
      <dgm:t>
        <a:bodyPr/>
        <a:lstStyle/>
        <a:p>
          <a:endParaRPr lang="ru-RU" sz="1200"/>
        </a:p>
      </dgm:t>
    </dgm:pt>
    <dgm:pt modelId="{FE4C207C-4D6F-4363-B8C4-CB4231C4A75B}" type="sibTrans" cxnId="{C7A295A6-FB47-4FB3-AA5A-1BE231B98096}">
      <dgm:prSet/>
      <dgm:spPr/>
      <dgm:t>
        <a:bodyPr/>
        <a:lstStyle/>
        <a:p>
          <a:endParaRPr lang="ru-RU" sz="1200"/>
        </a:p>
      </dgm:t>
    </dgm:pt>
    <dgm:pt modelId="{60C54243-052F-4272-AC72-B7769565938A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02.11.2022 – Общее собрание членов РОО «Совет директоров СПО СПб» </a:t>
          </a:r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совместно с Комитетом по информационным технологиям и цифровой экономике Санкт-Петербургской Торгово-Промышленной палаты </a:t>
          </a: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«Современные тренды развития профессионального образования»</a:t>
          </a:r>
          <a:endParaRPr lang="ru-RU" sz="1800" b="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79A417-BD06-418B-8E02-BB58F7C379F9}" type="sibTrans" cxnId="{F48431C1-E9C0-4C83-AFFF-ABEA49C839DA}">
      <dgm:prSet/>
      <dgm:spPr/>
      <dgm:t>
        <a:bodyPr/>
        <a:lstStyle/>
        <a:p>
          <a:endParaRPr lang="ru-RU" sz="1200"/>
        </a:p>
      </dgm:t>
    </dgm:pt>
    <dgm:pt modelId="{4179349F-3F8D-434B-8D5E-ACB337EBF858}" type="parTrans" cxnId="{F48431C1-E9C0-4C83-AFFF-ABEA49C839DA}">
      <dgm:prSet/>
      <dgm:spPr/>
      <dgm:t>
        <a:bodyPr/>
        <a:lstStyle/>
        <a:p>
          <a:endParaRPr lang="ru-RU" sz="1200"/>
        </a:p>
      </dgm:t>
    </dgm:pt>
    <dgm:pt modelId="{FA6DB1C8-5ACE-450C-881D-FDE284D1D0E7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10.03.2023 - Общее собрание членов РОО «Совет директоров СПО СПб» </a:t>
          </a:r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Принятие новых членов, Выдвижение кандидатур на соискание премии Правительства СПб за выдающиеся достижения в области высшего образования и среднего профессионального образования в 2023 году</a:t>
          </a:r>
        </a:p>
      </dgm:t>
    </dgm:pt>
    <dgm:pt modelId="{D002F441-62A6-47A2-93F7-DAF488D61722}" type="parTrans" cxnId="{D204C1FC-E81F-4EFA-AD98-F2ADDF553720}">
      <dgm:prSet/>
      <dgm:spPr/>
      <dgm:t>
        <a:bodyPr/>
        <a:lstStyle/>
        <a:p>
          <a:endParaRPr lang="ru-RU"/>
        </a:p>
      </dgm:t>
    </dgm:pt>
    <dgm:pt modelId="{DCD286A8-03B9-4939-940C-96759D758B03}" type="sibTrans" cxnId="{D204C1FC-E81F-4EFA-AD98-F2ADDF553720}">
      <dgm:prSet/>
      <dgm:spPr/>
      <dgm:t>
        <a:bodyPr/>
        <a:lstStyle/>
        <a:p>
          <a:endParaRPr lang="ru-RU"/>
        </a:p>
      </dgm:t>
    </dgm:pt>
    <dgm:pt modelId="{1DD0B122-00A7-4C94-A8EE-56D56058CA5D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27.04.2023 - заседание Президиума РОО «Совет директоров СПО СПб»</a:t>
          </a:r>
          <a:r>
            <a:rPr lang="ru-RU" sz="19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Итоги рабочей встречи в РСПП с руководителем Регионального отделения партии </a:t>
          </a:r>
        </a:p>
        <a:p>
          <a:pPr algn="ctr"/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«Единая Россия» Боярским С.М., Взаимодействие городов-побратимов Санкт-Петербург-Мариуполь</a:t>
          </a:r>
          <a:endParaRPr lang="ru-RU" sz="1800" b="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A14F6-262D-4C20-AF0B-61349A7633F2}" type="parTrans" cxnId="{9DD83F5D-FDCE-42D7-AC95-DFDE87AB41AD}">
      <dgm:prSet/>
      <dgm:spPr/>
      <dgm:t>
        <a:bodyPr/>
        <a:lstStyle/>
        <a:p>
          <a:endParaRPr lang="ru-RU"/>
        </a:p>
      </dgm:t>
    </dgm:pt>
    <dgm:pt modelId="{68876F86-B7CD-4D44-B063-536DEA615E4E}" type="sibTrans" cxnId="{9DD83F5D-FDCE-42D7-AC95-DFDE87AB41AD}">
      <dgm:prSet/>
      <dgm:spPr/>
      <dgm:t>
        <a:bodyPr/>
        <a:lstStyle/>
        <a:p>
          <a:endParaRPr lang="ru-RU"/>
        </a:p>
      </dgm:t>
    </dgm:pt>
    <dgm:pt modelId="{F3638FBF-B4AF-4B81-9CEF-D2AA874EDDD0}" type="pres">
      <dgm:prSet presAssocID="{9751728F-8248-44B8-B5B6-427A9809185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C3580FD-D3BE-4E52-BB1E-6DCC0BA61E6E}" type="pres">
      <dgm:prSet presAssocID="{9751728F-8248-44B8-B5B6-427A9809185F}" presName="Name1" presStyleCnt="0"/>
      <dgm:spPr/>
    </dgm:pt>
    <dgm:pt modelId="{4FACBB26-5F73-45A8-A59F-142A115F23B3}" type="pres">
      <dgm:prSet presAssocID="{9751728F-8248-44B8-B5B6-427A9809185F}" presName="cycle" presStyleCnt="0"/>
      <dgm:spPr/>
    </dgm:pt>
    <dgm:pt modelId="{8A9A56B1-D0BD-4C8B-9896-CE9F4EFE55B3}" type="pres">
      <dgm:prSet presAssocID="{9751728F-8248-44B8-B5B6-427A9809185F}" presName="srcNode" presStyleLbl="node1" presStyleIdx="0" presStyleCnt="5"/>
      <dgm:spPr/>
    </dgm:pt>
    <dgm:pt modelId="{0C92063C-8E75-4EA4-B6B4-42210AA7601D}" type="pres">
      <dgm:prSet presAssocID="{9751728F-8248-44B8-B5B6-427A9809185F}" presName="conn" presStyleLbl="parChTrans1D2" presStyleIdx="0" presStyleCnt="1"/>
      <dgm:spPr/>
      <dgm:t>
        <a:bodyPr/>
        <a:lstStyle/>
        <a:p>
          <a:endParaRPr lang="ru-RU"/>
        </a:p>
      </dgm:t>
    </dgm:pt>
    <dgm:pt modelId="{7A76A345-4A2B-4A5E-944A-A85580E5A919}" type="pres">
      <dgm:prSet presAssocID="{9751728F-8248-44B8-B5B6-427A9809185F}" presName="extraNode" presStyleLbl="node1" presStyleIdx="0" presStyleCnt="5"/>
      <dgm:spPr/>
    </dgm:pt>
    <dgm:pt modelId="{FD80F0A9-01FF-497C-851B-CC34FF50C81C}" type="pres">
      <dgm:prSet presAssocID="{9751728F-8248-44B8-B5B6-427A9809185F}" presName="dstNode" presStyleLbl="node1" presStyleIdx="0" presStyleCnt="5"/>
      <dgm:spPr/>
    </dgm:pt>
    <dgm:pt modelId="{E9587104-BC36-4EF9-87A3-FA3EDDE5A8F2}" type="pres">
      <dgm:prSet presAssocID="{38433D8B-29AA-41AE-82BB-D269E2A19042}" presName="text_1" presStyleLbl="node1" presStyleIdx="0" presStyleCnt="5" custScaleY="122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79063-F400-44F0-84A1-54DFB781F448}" type="pres">
      <dgm:prSet presAssocID="{38433D8B-29AA-41AE-82BB-D269E2A19042}" presName="accent_1" presStyleCnt="0"/>
      <dgm:spPr/>
    </dgm:pt>
    <dgm:pt modelId="{ED0E546E-C74E-4EBF-915E-2443B0F20831}" type="pres">
      <dgm:prSet presAssocID="{38433D8B-29AA-41AE-82BB-D269E2A19042}" presName="accentRepeatNode" presStyleLbl="solidFgAcc1" presStyleIdx="0" presStyleCnt="5"/>
      <dgm:spPr/>
    </dgm:pt>
    <dgm:pt modelId="{50AC7FF8-E3DF-455C-BF2B-FAF24D06AACE}" type="pres">
      <dgm:prSet presAssocID="{60C54243-052F-4272-AC72-B7769565938A}" presName="text_2" presStyleLbl="node1" presStyleIdx="1" presStyleCnt="5" custScaleY="124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A6EF6-D9F6-4405-8E08-E5FA9E3BB3EA}" type="pres">
      <dgm:prSet presAssocID="{60C54243-052F-4272-AC72-B7769565938A}" presName="accent_2" presStyleCnt="0"/>
      <dgm:spPr/>
    </dgm:pt>
    <dgm:pt modelId="{588A4140-1F40-4298-A25D-C02590EAAA62}" type="pres">
      <dgm:prSet presAssocID="{60C54243-052F-4272-AC72-B7769565938A}" presName="accentRepeatNode" presStyleLbl="solidFgAcc1" presStyleIdx="1" presStyleCnt="5"/>
      <dgm:spPr/>
    </dgm:pt>
    <dgm:pt modelId="{5093A938-A8E3-449F-92F8-C60439CF4639}" type="pres">
      <dgm:prSet presAssocID="{397C36D8-F86E-46FB-BB29-5D2DF214A7B8}" presName="text_3" presStyleLbl="node1" presStyleIdx="2" presStyleCnt="5" custScaleY="13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A1085-B374-4C6E-B340-955A26FAD5DE}" type="pres">
      <dgm:prSet presAssocID="{397C36D8-F86E-46FB-BB29-5D2DF214A7B8}" presName="accent_3" presStyleCnt="0"/>
      <dgm:spPr/>
    </dgm:pt>
    <dgm:pt modelId="{5F19D8A0-B0D4-47C9-A0E5-E30C82ACAB63}" type="pres">
      <dgm:prSet presAssocID="{397C36D8-F86E-46FB-BB29-5D2DF214A7B8}" presName="accentRepeatNode" presStyleLbl="solidFgAcc1" presStyleIdx="2" presStyleCnt="5"/>
      <dgm:spPr/>
    </dgm:pt>
    <dgm:pt modelId="{4682E967-69CD-4E17-BD37-4CBFA42D6DF7}" type="pres">
      <dgm:prSet presAssocID="{FA6DB1C8-5ACE-450C-881D-FDE284D1D0E7}" presName="text_4" presStyleLbl="node1" presStyleIdx="3" presStyleCnt="5" custScaleY="13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6AC91-162D-4F73-B381-844CDC5BB033}" type="pres">
      <dgm:prSet presAssocID="{FA6DB1C8-5ACE-450C-881D-FDE284D1D0E7}" presName="accent_4" presStyleCnt="0"/>
      <dgm:spPr/>
    </dgm:pt>
    <dgm:pt modelId="{5CF4EA07-A1FB-4076-9A57-675B99254B31}" type="pres">
      <dgm:prSet presAssocID="{FA6DB1C8-5ACE-450C-881D-FDE284D1D0E7}" presName="accentRepeatNode" presStyleLbl="solidFgAcc1" presStyleIdx="3" presStyleCnt="5" custLinFactNeighborX="-690" custLinFactNeighborY="-1529"/>
      <dgm:spPr/>
    </dgm:pt>
    <dgm:pt modelId="{B53C0C9D-20AD-4595-83DE-ED968FEC88CE}" type="pres">
      <dgm:prSet presAssocID="{1DD0B122-00A7-4C94-A8EE-56D56058CA5D}" presName="text_5" presStyleLbl="node1" presStyleIdx="4" presStyleCnt="5" custScaleY="13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E2832-98B6-4B3C-8A2D-A6CBB437686E}" type="pres">
      <dgm:prSet presAssocID="{1DD0B122-00A7-4C94-A8EE-56D56058CA5D}" presName="accent_5" presStyleCnt="0"/>
      <dgm:spPr/>
    </dgm:pt>
    <dgm:pt modelId="{30780ABD-2E22-4662-B68E-232737BC1A47}" type="pres">
      <dgm:prSet presAssocID="{1DD0B122-00A7-4C94-A8EE-56D56058CA5D}" presName="accentRepeatNode" presStyleLbl="solidFgAcc1" presStyleIdx="4" presStyleCnt="5"/>
      <dgm:spPr/>
    </dgm:pt>
  </dgm:ptLst>
  <dgm:cxnLst>
    <dgm:cxn modelId="{F48431C1-E9C0-4C83-AFFF-ABEA49C839DA}" srcId="{9751728F-8248-44B8-B5B6-427A9809185F}" destId="{60C54243-052F-4272-AC72-B7769565938A}" srcOrd="1" destOrd="0" parTransId="{4179349F-3F8D-434B-8D5E-ACB337EBF858}" sibTransId="{6279A417-BD06-418B-8E02-BB58F7C379F9}"/>
    <dgm:cxn modelId="{9DD83F5D-FDCE-42D7-AC95-DFDE87AB41AD}" srcId="{9751728F-8248-44B8-B5B6-427A9809185F}" destId="{1DD0B122-00A7-4C94-A8EE-56D56058CA5D}" srcOrd="4" destOrd="0" parTransId="{1F3A14F6-262D-4C20-AF0B-61349A7633F2}" sibTransId="{68876F86-B7CD-4D44-B063-536DEA615E4E}"/>
    <dgm:cxn modelId="{D204C1FC-E81F-4EFA-AD98-F2ADDF553720}" srcId="{9751728F-8248-44B8-B5B6-427A9809185F}" destId="{FA6DB1C8-5ACE-450C-881D-FDE284D1D0E7}" srcOrd="3" destOrd="0" parTransId="{D002F441-62A6-47A2-93F7-DAF488D61722}" sibTransId="{DCD286A8-03B9-4939-940C-96759D758B03}"/>
    <dgm:cxn modelId="{FE4ABBB8-0A86-4EF3-9333-3DB19D45879B}" type="presOf" srcId="{38433D8B-29AA-41AE-82BB-D269E2A19042}" destId="{E9587104-BC36-4EF9-87A3-FA3EDDE5A8F2}" srcOrd="0" destOrd="0" presId="urn:microsoft.com/office/officeart/2008/layout/VerticalCurvedList"/>
    <dgm:cxn modelId="{B0F7FBD4-1E4F-4D84-92DB-99E9C2515F51}" type="presOf" srcId="{9751728F-8248-44B8-B5B6-427A9809185F}" destId="{F3638FBF-B4AF-4B81-9CEF-D2AA874EDDD0}" srcOrd="0" destOrd="0" presId="urn:microsoft.com/office/officeart/2008/layout/VerticalCurvedList"/>
    <dgm:cxn modelId="{8A36CCF2-0BDE-41D4-B9ED-8BFD9BE1396F}" type="presOf" srcId="{9B8A9EAA-AFD3-495E-96FA-07FEB9E47BB7}" destId="{0C92063C-8E75-4EA4-B6B4-42210AA7601D}" srcOrd="0" destOrd="0" presId="urn:microsoft.com/office/officeart/2008/layout/VerticalCurvedList"/>
    <dgm:cxn modelId="{8D89EF5D-B66D-4A42-8456-7B657D2E232B}" type="presOf" srcId="{60C54243-052F-4272-AC72-B7769565938A}" destId="{50AC7FF8-E3DF-455C-BF2B-FAF24D06AACE}" srcOrd="0" destOrd="0" presId="urn:microsoft.com/office/officeart/2008/layout/VerticalCurvedList"/>
    <dgm:cxn modelId="{974FEA35-B37C-4CF3-8AB6-DA8978F2CD28}" type="presOf" srcId="{FA6DB1C8-5ACE-450C-881D-FDE284D1D0E7}" destId="{4682E967-69CD-4E17-BD37-4CBFA42D6DF7}" srcOrd="0" destOrd="0" presId="urn:microsoft.com/office/officeart/2008/layout/VerticalCurvedList"/>
    <dgm:cxn modelId="{8BEEFA08-00E4-482A-928E-737F8393F955}" srcId="{9751728F-8248-44B8-B5B6-427A9809185F}" destId="{38433D8B-29AA-41AE-82BB-D269E2A19042}" srcOrd="0" destOrd="0" parTransId="{593AA521-4AE8-4764-97FA-71D48AC8D73D}" sibTransId="{9B8A9EAA-AFD3-495E-96FA-07FEB9E47BB7}"/>
    <dgm:cxn modelId="{ED5DD0AA-057A-4328-9E20-C0D55B1955F6}" type="presOf" srcId="{1DD0B122-00A7-4C94-A8EE-56D56058CA5D}" destId="{B53C0C9D-20AD-4595-83DE-ED968FEC88CE}" srcOrd="0" destOrd="0" presId="urn:microsoft.com/office/officeart/2008/layout/VerticalCurvedList"/>
    <dgm:cxn modelId="{CE30A133-FB43-49E5-B65E-214C15066626}" type="presOf" srcId="{397C36D8-F86E-46FB-BB29-5D2DF214A7B8}" destId="{5093A938-A8E3-449F-92F8-C60439CF4639}" srcOrd="0" destOrd="0" presId="urn:microsoft.com/office/officeart/2008/layout/VerticalCurvedList"/>
    <dgm:cxn modelId="{C7A295A6-FB47-4FB3-AA5A-1BE231B98096}" srcId="{9751728F-8248-44B8-B5B6-427A9809185F}" destId="{397C36D8-F86E-46FB-BB29-5D2DF214A7B8}" srcOrd="2" destOrd="0" parTransId="{89518309-A3A3-46BA-BB75-C5AE51EF3273}" sibTransId="{FE4C207C-4D6F-4363-B8C4-CB4231C4A75B}"/>
    <dgm:cxn modelId="{31FE1597-EC6F-4EB7-A103-9339D458EA64}" type="presParOf" srcId="{F3638FBF-B4AF-4B81-9CEF-D2AA874EDDD0}" destId="{7C3580FD-D3BE-4E52-BB1E-6DCC0BA61E6E}" srcOrd="0" destOrd="0" presId="urn:microsoft.com/office/officeart/2008/layout/VerticalCurvedList"/>
    <dgm:cxn modelId="{D28C183D-36B9-43B9-A85F-E84B5C4EBF13}" type="presParOf" srcId="{7C3580FD-D3BE-4E52-BB1E-6DCC0BA61E6E}" destId="{4FACBB26-5F73-45A8-A59F-142A115F23B3}" srcOrd="0" destOrd="0" presId="urn:microsoft.com/office/officeart/2008/layout/VerticalCurvedList"/>
    <dgm:cxn modelId="{52860263-EAEB-4E9B-9D41-D4876DAC81DD}" type="presParOf" srcId="{4FACBB26-5F73-45A8-A59F-142A115F23B3}" destId="{8A9A56B1-D0BD-4C8B-9896-CE9F4EFE55B3}" srcOrd="0" destOrd="0" presId="urn:microsoft.com/office/officeart/2008/layout/VerticalCurvedList"/>
    <dgm:cxn modelId="{0BE222C3-539C-40DE-BFDC-157EE541894B}" type="presParOf" srcId="{4FACBB26-5F73-45A8-A59F-142A115F23B3}" destId="{0C92063C-8E75-4EA4-B6B4-42210AA7601D}" srcOrd="1" destOrd="0" presId="urn:microsoft.com/office/officeart/2008/layout/VerticalCurvedList"/>
    <dgm:cxn modelId="{C844A2C9-067A-4741-ACDC-BFFE53E5F65A}" type="presParOf" srcId="{4FACBB26-5F73-45A8-A59F-142A115F23B3}" destId="{7A76A345-4A2B-4A5E-944A-A85580E5A919}" srcOrd="2" destOrd="0" presId="urn:microsoft.com/office/officeart/2008/layout/VerticalCurvedList"/>
    <dgm:cxn modelId="{083C2388-48A2-4B53-8F71-043CFDC4C2AC}" type="presParOf" srcId="{4FACBB26-5F73-45A8-A59F-142A115F23B3}" destId="{FD80F0A9-01FF-497C-851B-CC34FF50C81C}" srcOrd="3" destOrd="0" presId="urn:microsoft.com/office/officeart/2008/layout/VerticalCurvedList"/>
    <dgm:cxn modelId="{E68F4EB3-DFDF-461F-B1AA-A249454A1FA1}" type="presParOf" srcId="{7C3580FD-D3BE-4E52-BB1E-6DCC0BA61E6E}" destId="{E9587104-BC36-4EF9-87A3-FA3EDDE5A8F2}" srcOrd="1" destOrd="0" presId="urn:microsoft.com/office/officeart/2008/layout/VerticalCurvedList"/>
    <dgm:cxn modelId="{5310CE3C-D129-40C7-9C3A-CABCBD8EF487}" type="presParOf" srcId="{7C3580FD-D3BE-4E52-BB1E-6DCC0BA61E6E}" destId="{1BA79063-F400-44F0-84A1-54DFB781F448}" srcOrd="2" destOrd="0" presId="urn:microsoft.com/office/officeart/2008/layout/VerticalCurvedList"/>
    <dgm:cxn modelId="{649C417F-B5FE-43A1-B4F1-72949573916A}" type="presParOf" srcId="{1BA79063-F400-44F0-84A1-54DFB781F448}" destId="{ED0E546E-C74E-4EBF-915E-2443B0F20831}" srcOrd="0" destOrd="0" presId="urn:microsoft.com/office/officeart/2008/layout/VerticalCurvedList"/>
    <dgm:cxn modelId="{E0255A1A-C534-4E01-A6D1-D189C63C30DA}" type="presParOf" srcId="{7C3580FD-D3BE-4E52-BB1E-6DCC0BA61E6E}" destId="{50AC7FF8-E3DF-455C-BF2B-FAF24D06AACE}" srcOrd="3" destOrd="0" presId="urn:microsoft.com/office/officeart/2008/layout/VerticalCurvedList"/>
    <dgm:cxn modelId="{279C3659-2EBE-4623-BEC8-B32006328D8C}" type="presParOf" srcId="{7C3580FD-D3BE-4E52-BB1E-6DCC0BA61E6E}" destId="{DB0A6EF6-D9F6-4405-8E08-E5FA9E3BB3EA}" srcOrd="4" destOrd="0" presId="urn:microsoft.com/office/officeart/2008/layout/VerticalCurvedList"/>
    <dgm:cxn modelId="{84E15504-3138-4BFB-B0C1-4E5024803F34}" type="presParOf" srcId="{DB0A6EF6-D9F6-4405-8E08-E5FA9E3BB3EA}" destId="{588A4140-1F40-4298-A25D-C02590EAAA62}" srcOrd="0" destOrd="0" presId="urn:microsoft.com/office/officeart/2008/layout/VerticalCurvedList"/>
    <dgm:cxn modelId="{18998045-386B-46E3-988E-CBBDDDBA006E}" type="presParOf" srcId="{7C3580FD-D3BE-4E52-BB1E-6DCC0BA61E6E}" destId="{5093A938-A8E3-449F-92F8-C60439CF4639}" srcOrd="5" destOrd="0" presId="urn:microsoft.com/office/officeart/2008/layout/VerticalCurvedList"/>
    <dgm:cxn modelId="{342E3784-6C86-4377-B2CE-262A86E71021}" type="presParOf" srcId="{7C3580FD-D3BE-4E52-BB1E-6DCC0BA61E6E}" destId="{964A1085-B374-4C6E-B340-955A26FAD5DE}" srcOrd="6" destOrd="0" presId="urn:microsoft.com/office/officeart/2008/layout/VerticalCurvedList"/>
    <dgm:cxn modelId="{0FF26F2B-528E-4479-9737-423BFA444204}" type="presParOf" srcId="{964A1085-B374-4C6E-B340-955A26FAD5DE}" destId="{5F19D8A0-B0D4-47C9-A0E5-E30C82ACAB63}" srcOrd="0" destOrd="0" presId="urn:microsoft.com/office/officeart/2008/layout/VerticalCurvedList"/>
    <dgm:cxn modelId="{E9A0A9E1-67E9-4C0C-ACD6-969676C275C3}" type="presParOf" srcId="{7C3580FD-D3BE-4E52-BB1E-6DCC0BA61E6E}" destId="{4682E967-69CD-4E17-BD37-4CBFA42D6DF7}" srcOrd="7" destOrd="0" presId="urn:microsoft.com/office/officeart/2008/layout/VerticalCurvedList"/>
    <dgm:cxn modelId="{11E15D06-3E86-4728-A88D-C551B5A3E48E}" type="presParOf" srcId="{7C3580FD-D3BE-4E52-BB1E-6DCC0BA61E6E}" destId="{4AC6AC91-162D-4F73-B381-844CDC5BB033}" srcOrd="8" destOrd="0" presId="urn:microsoft.com/office/officeart/2008/layout/VerticalCurvedList"/>
    <dgm:cxn modelId="{B61B29ED-A6D5-4BFC-A9E6-02772853E104}" type="presParOf" srcId="{4AC6AC91-162D-4F73-B381-844CDC5BB033}" destId="{5CF4EA07-A1FB-4076-9A57-675B99254B31}" srcOrd="0" destOrd="0" presId="urn:microsoft.com/office/officeart/2008/layout/VerticalCurvedList"/>
    <dgm:cxn modelId="{D4AEC11A-A123-4132-AC37-E0DFFB5F4770}" type="presParOf" srcId="{7C3580FD-D3BE-4E52-BB1E-6DCC0BA61E6E}" destId="{B53C0C9D-20AD-4595-83DE-ED968FEC88CE}" srcOrd="9" destOrd="0" presId="urn:microsoft.com/office/officeart/2008/layout/VerticalCurvedList"/>
    <dgm:cxn modelId="{6DB02751-2860-4C52-AC14-0664CD8CDDE8}" type="presParOf" srcId="{7C3580FD-D3BE-4E52-BB1E-6DCC0BA61E6E}" destId="{308E2832-98B6-4B3C-8A2D-A6CBB437686E}" srcOrd="10" destOrd="0" presId="urn:microsoft.com/office/officeart/2008/layout/VerticalCurvedList"/>
    <dgm:cxn modelId="{78A8E8F7-EEDF-4244-92B7-8EC15EC08F1F}" type="presParOf" srcId="{308E2832-98B6-4B3C-8A2D-A6CBB437686E}" destId="{30780ABD-2E22-4662-B68E-232737BC1A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2063C-8E75-4EA4-B6B4-42210AA7601D}">
      <dsp:nvSpPr>
        <dsp:cNvPr id="0" name=""/>
        <dsp:cNvSpPr/>
      </dsp:nvSpPr>
      <dsp:spPr>
        <a:xfrm>
          <a:off x="-7053180" y="-1078217"/>
          <a:ext cx="8393745" cy="8393745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87104-BC36-4EF9-87A3-FA3EDDE5A8F2}">
      <dsp:nvSpPr>
        <dsp:cNvPr id="0" name=""/>
        <dsp:cNvSpPr/>
      </dsp:nvSpPr>
      <dsp:spPr>
        <a:xfrm>
          <a:off x="585365" y="302313"/>
          <a:ext cx="11348826" cy="9546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19.10.2022 - заседание Президиума РОО «Совет директоров СПО СПб» 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организационной работы РОО «Совет директоров СПО СПб» на 2022-2023 учебный год</a:t>
          </a:r>
        </a:p>
      </dsp:txBody>
      <dsp:txXfrm>
        <a:off x="585365" y="302313"/>
        <a:ext cx="11348826" cy="954699"/>
      </dsp:txXfrm>
    </dsp:sp>
    <dsp:sp modelId="{ED0E546E-C74E-4EBF-915E-2443B0F20831}">
      <dsp:nvSpPr>
        <dsp:cNvPr id="0" name=""/>
        <dsp:cNvSpPr/>
      </dsp:nvSpPr>
      <dsp:spPr>
        <a:xfrm>
          <a:off x="97919" y="292218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0AC7FF8-E3DF-455C-BF2B-FAF24D06AACE}">
      <dsp:nvSpPr>
        <dsp:cNvPr id="0" name=""/>
        <dsp:cNvSpPr/>
      </dsp:nvSpPr>
      <dsp:spPr>
        <a:xfrm>
          <a:off x="1144228" y="1463098"/>
          <a:ext cx="10789963" cy="972123"/>
        </a:xfrm>
        <a:prstGeom prst="rect">
          <a:avLst/>
        </a:prstGeom>
        <a:gradFill rotWithShape="0">
          <a:gsLst>
            <a:gs pos="0">
              <a:schemeClr val="accent2">
                <a:hueOff val="-678113"/>
                <a:satOff val="-414"/>
                <a:lumOff val="1618"/>
                <a:alphaOff val="0"/>
                <a:tint val="65000"/>
                <a:lumMod val="110000"/>
              </a:schemeClr>
            </a:gs>
            <a:gs pos="88000">
              <a:schemeClr val="accent2">
                <a:hueOff val="-678113"/>
                <a:satOff val="-414"/>
                <a:lumOff val="1618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02.11.2022 – Общее собрание членов РОО «Совет директоров СПО СПб» 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совместно с Комитетом по информационным технологиям и цифровой экономике Санкт-Петербургской Торгово-Промышленной палаты </a:t>
          </a: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«Современные тренды развития профессионального образования»</a:t>
          </a:r>
          <a:endParaRPr lang="ru-RU" sz="1800" b="0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4228" y="1463098"/>
        <a:ext cx="10789963" cy="972123"/>
      </dsp:txXfrm>
    </dsp:sp>
    <dsp:sp modelId="{588A4140-1F40-4298-A25D-C02590EAAA62}">
      <dsp:nvSpPr>
        <dsp:cNvPr id="0" name=""/>
        <dsp:cNvSpPr/>
      </dsp:nvSpPr>
      <dsp:spPr>
        <a:xfrm>
          <a:off x="656782" y="1461713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78113"/>
              <a:satOff val="-414"/>
              <a:lumOff val="16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093A938-A8E3-449F-92F8-C60439CF4639}">
      <dsp:nvSpPr>
        <dsp:cNvPr id="0" name=""/>
        <dsp:cNvSpPr/>
      </dsp:nvSpPr>
      <dsp:spPr>
        <a:xfrm>
          <a:off x="1315754" y="2592545"/>
          <a:ext cx="10618437" cy="1052220"/>
        </a:xfrm>
        <a:prstGeom prst="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65000"/>
                <a:lumMod val="110000"/>
              </a:schemeClr>
            </a:gs>
            <a:gs pos="88000">
              <a:schemeClr val="accent2">
                <a:hueOff val="-1356225"/>
                <a:satOff val="-828"/>
                <a:lumOff val="3235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19.01.2023 - заседание Президиума РОО «Совет директоров СПО СПб»</a:t>
          </a:r>
          <a:r>
            <a:rPr lang="ru-RU" sz="19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членского взноса на 2023 год, Итоги общественно-профессиональной премии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«Лидер СПО России – 2021/2022»</a:t>
          </a:r>
        </a:p>
      </dsp:txBody>
      <dsp:txXfrm>
        <a:off x="1315754" y="2592545"/>
        <a:ext cx="10618437" cy="1052220"/>
      </dsp:txXfrm>
    </dsp:sp>
    <dsp:sp modelId="{5F19D8A0-B0D4-47C9-A0E5-E30C82ACAB63}">
      <dsp:nvSpPr>
        <dsp:cNvPr id="0" name=""/>
        <dsp:cNvSpPr/>
      </dsp:nvSpPr>
      <dsp:spPr>
        <a:xfrm>
          <a:off x="828308" y="2631209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356225"/>
              <a:satOff val="-828"/>
              <a:lumOff val="3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682E967-69CD-4E17-BD37-4CBFA42D6DF7}">
      <dsp:nvSpPr>
        <dsp:cNvPr id="0" name=""/>
        <dsp:cNvSpPr/>
      </dsp:nvSpPr>
      <dsp:spPr>
        <a:xfrm>
          <a:off x="1144228" y="3762041"/>
          <a:ext cx="10789963" cy="1052220"/>
        </a:xfrm>
        <a:prstGeom prst="rect">
          <a:avLst/>
        </a:prstGeom>
        <a:gradFill rotWithShape="0">
          <a:gsLst>
            <a:gs pos="0">
              <a:schemeClr val="accent2">
                <a:hueOff val="-2034338"/>
                <a:satOff val="-1242"/>
                <a:lumOff val="4853"/>
                <a:alphaOff val="0"/>
                <a:tint val="65000"/>
                <a:lumMod val="110000"/>
              </a:schemeClr>
            </a:gs>
            <a:gs pos="88000">
              <a:schemeClr val="accent2">
                <a:hueOff val="-2034338"/>
                <a:satOff val="-1242"/>
                <a:lumOff val="4853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10.03.2023 - Общее собрание членов РОО «Совет директоров СПО СПб» </a:t>
          </a: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Принятие новых членов, Выдвижение кандидатур на соискание премии Правительства СПб за выдающиеся достижения в области высшего образования и среднего профессионального образования в 2023 году</a:t>
          </a:r>
        </a:p>
      </dsp:txBody>
      <dsp:txXfrm>
        <a:off x="1144228" y="3762041"/>
        <a:ext cx="10789963" cy="1052220"/>
      </dsp:txXfrm>
    </dsp:sp>
    <dsp:sp modelId="{5CF4EA07-A1FB-4076-9A57-675B99254B31}">
      <dsp:nvSpPr>
        <dsp:cNvPr id="0" name=""/>
        <dsp:cNvSpPr/>
      </dsp:nvSpPr>
      <dsp:spPr>
        <a:xfrm>
          <a:off x="650055" y="3785799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034338"/>
              <a:satOff val="-1242"/>
              <a:lumOff val="48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53C0C9D-20AD-4595-83DE-ED968FEC88CE}">
      <dsp:nvSpPr>
        <dsp:cNvPr id="0" name=""/>
        <dsp:cNvSpPr/>
      </dsp:nvSpPr>
      <dsp:spPr>
        <a:xfrm>
          <a:off x="585365" y="4931537"/>
          <a:ext cx="11348826" cy="1052220"/>
        </a:xfrm>
        <a:prstGeom prst="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65000"/>
                <a:lumMod val="110000"/>
              </a:schemeClr>
            </a:gs>
            <a:gs pos="88000">
              <a:schemeClr val="accent2">
                <a:hueOff val="-2712450"/>
                <a:satOff val="-1656"/>
                <a:lumOff val="647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27.04.2023 - заседание Президиума РОО «Совет директоров СПО СПб»</a:t>
          </a:r>
          <a:r>
            <a:rPr lang="ru-RU" sz="19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Итоги рабочей встречи в РСПП с руководителем Регионального отделения партии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«Единая Россия» Боярским С.М., Взаимодействие городов-побратимов Санкт-Петербург-Мариуполь</a:t>
          </a:r>
          <a:endParaRPr lang="ru-RU" sz="1800" b="0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65" y="4931537"/>
        <a:ext cx="11348826" cy="1052220"/>
      </dsp:txXfrm>
    </dsp:sp>
    <dsp:sp modelId="{30780ABD-2E22-4662-B68E-232737BC1A47}">
      <dsp:nvSpPr>
        <dsp:cNvPr id="0" name=""/>
        <dsp:cNvSpPr/>
      </dsp:nvSpPr>
      <dsp:spPr>
        <a:xfrm>
          <a:off x="97919" y="4970201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4568C-5ED6-4DD1-90A9-00EE9773A481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40FB5-4835-4805-B9AA-C524CA9D8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18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1C583-A749-4C60-A7A4-E2CAEE6D1C26}" type="datetimeFigureOut">
              <a:rPr lang="ru-RU" smtClean="0"/>
              <a:t>12.07.2023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9A4AD-7FBC-4C89-B5E9-3C4F67C62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55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8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5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3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2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2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1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634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51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946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1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11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9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894606" y="5715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4523709" y="20193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894606" y="3485438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7159130" y="6096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7159130" y="3523538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7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7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1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4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6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7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1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3D30F-58CE-4364-BDD8-5C599B2F0ED3}" type="datetimeFigureOut">
              <a:rPr lang="ru-RU" smtClean="0"/>
              <a:pPr/>
              <a:t>12.07.2023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5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hyperlink" Target="https://www.informio.ru/files/main/images/2023/05/DSC09979.jpg" TargetMode="Externa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hyperlink" Target="https://www.informio.ru/files/main/images/2023/05/IMG_2241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NUL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0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1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vetdirectorovspospb.ru/3239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692696"/>
            <a:ext cx="10513168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общественной организации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«Совет директоров организаций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образования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Санкт-Петербурга» за </a:t>
            </a: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-117517"/>
            <a:ext cx="2276025" cy="22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4627285" cy="308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40115" y="3239134"/>
            <a:ext cx="7022722" cy="2862322"/>
          </a:xfrm>
          <a:prstGeom prst="rect">
            <a:avLst/>
          </a:prstGeom>
          <a:solidFill>
            <a:srgbClr val="FFFFFF"/>
          </a:solidFill>
          <a:ln>
            <a:solidFill>
              <a:srgbClr val="FDBBE1"/>
            </a:solidFill>
          </a:ln>
        </p:spPr>
        <p:txBody>
          <a:bodyPr wrap="square">
            <a:spAutoFit/>
          </a:bodyPr>
          <a:lstStyle/>
          <a:p>
            <a:pPr indent="450215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темы, которые рассматривались на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стратегические приоритеты и инновационные механизмы современного образования;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системы наставничества в образовательном учреждении;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демонстрационный экзамен в 2023 г.;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инновационные технологии обучения и контроля достижения обучающимися образовательных достижений;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проектами в сфере образования;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федерального проекта «Билет в будущее» как основа системы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работы.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5" y="175055"/>
            <a:ext cx="4627285" cy="308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19504" r="6056" b="14752"/>
          <a:stretch/>
        </p:blipFill>
        <p:spPr>
          <a:xfrm>
            <a:off x="5040115" y="175055"/>
            <a:ext cx="7044042" cy="296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9570123" y="5778273"/>
            <a:ext cx="2498576" cy="1079727"/>
          </a:xfrm>
          <a:prstGeom prst="round2DiagRect">
            <a:avLst/>
          </a:prstGeom>
          <a:solidFill>
            <a:schemeClr val="bg1"/>
          </a:solidFill>
          <a:ln w="9525">
            <a:solidFill>
              <a:srgbClr val="FDBB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42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представителя ОУ присутствовали очно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" y="107428"/>
            <a:ext cx="4327648" cy="28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9336" y="3068960"/>
            <a:ext cx="6768752" cy="105221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с международным участием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на базе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«Санкт-Петербургский политехнический университет Петра Великого»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деловой программы 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Петербургского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форума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just"/>
            <a:endParaRPr lang="ru-RU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75" y="107428"/>
            <a:ext cx="4380331" cy="28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74" y="3140968"/>
            <a:ext cx="4937695" cy="329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2168" y="4175995"/>
            <a:ext cx="6775920" cy="26113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конференции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включала следующие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темы для обсуждения: 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обучающихся в технических вузах (СПО, школах) как педагогическая проблема: реалии, достижения, риски;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педагогические условия определения актуального содержания воспитания будущего инженера и организации социокультурной среды вуза (СПО, школ);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профессионального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этоса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инженерной этики;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 будущих инженеров внутреннего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-экологического императива, выступающего системообразующим фактором организации их профессионально-личностного самоопределения;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преемственность и взаимодействие школ, СПО и вузов в формировании престижа профессии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946" y="107428"/>
            <a:ext cx="2446258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37" y="1837139"/>
            <a:ext cx="2433477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1424" y="2924944"/>
            <a:ext cx="6919024" cy="3600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конференции: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проблемы в системе среднего профессионального образования в условиях постоянно меняющегося мира,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содержания образования, форм и методов обучения,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образовательных программ СПО,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практической подготовки обучающихся и особенности ее реализации,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должен быть современный преподаватель,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 социализация обучающихся.</a:t>
            </a:r>
          </a:p>
        </p:txBody>
      </p:sp>
      <p:pic>
        <p:nvPicPr>
          <p:cNvPr id="3074" name="Picture 2" descr="https://media.guap.ru/5073/2023-004-05.jpg?s=l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4" b="47673"/>
          <a:stretch/>
        </p:blipFill>
        <p:spPr bwMode="auto">
          <a:xfrm>
            <a:off x="911424" y="404664"/>
            <a:ext cx="6919024" cy="22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0"/>
            <a:ext cx="4151784" cy="13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8515" y="585067"/>
            <a:ext cx="5748726" cy="155709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был посвящен объявленному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Году педагога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 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25-летию Союза директоров средних специальных учебных заведений России. Организаторами выступили Комитет по науке и высшей школе Санкт-Петербурга, Союз ССУЗ России и Академия управления городской средой, градостроительства и печати.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8515" y="4625752"/>
            <a:ext cx="5748726" cy="208823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день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форума прошла научно-практическая конференция «Стратегия регионального развития системы среднего профессионального образования в условиях современной трансформации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день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 прошло совещание руководителей региональных отделений СЗФО Союза директоров ССУЗ России.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502624"/>
            <a:ext cx="2873775" cy="179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4457562" cy="2694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15" y="2492896"/>
            <a:ext cx="2873774" cy="17961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9336" y="2766806"/>
            <a:ext cx="5748726" cy="109424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форума прошла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конференция «Стратегия регионального развития системы среднего профессионального образования в условиях современной трансформации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933056"/>
            <a:ext cx="4976325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7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1"/>
            <a:ext cx="6984776" cy="389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Шеврон 13"/>
          <p:cNvSpPr/>
          <p:nvPr/>
        </p:nvSpPr>
        <p:spPr>
          <a:xfrm>
            <a:off x="1191006" y="3400726"/>
            <a:ext cx="2712421" cy="1179878"/>
          </a:xfrm>
          <a:prstGeom prst="chevron">
            <a:avLst/>
          </a:prstGeom>
          <a:solidFill>
            <a:srgbClr val="F4EF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Группа 15"/>
          <p:cNvGrpSpPr/>
          <p:nvPr/>
        </p:nvGrpSpPr>
        <p:grpSpPr>
          <a:xfrm>
            <a:off x="3647728" y="3400726"/>
            <a:ext cx="2789579" cy="1224136"/>
            <a:chOff x="2905381" y="986842"/>
            <a:chExt cx="2376580" cy="1005796"/>
          </a:xfrm>
          <a:solidFill>
            <a:srgbClr val="F4EFFF"/>
          </a:solidFill>
        </p:grpSpPr>
        <p:sp>
          <p:nvSpPr>
            <p:cNvPr id="17" name="Шеврон 16"/>
            <p:cNvSpPr/>
            <p:nvPr/>
          </p:nvSpPr>
          <p:spPr>
            <a:xfrm>
              <a:off x="2905381" y="986842"/>
              <a:ext cx="2376580" cy="1005796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Шеврон 4"/>
            <p:cNvSpPr txBox="1"/>
            <p:nvPr/>
          </p:nvSpPr>
          <p:spPr>
            <a:xfrm>
              <a:off x="3408279" y="986842"/>
              <a:ext cx="1370784" cy="10057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</a:rPr>
                <a:t>подключилось </a:t>
              </a:r>
              <a:r>
                <a:rPr lang="ru-RU" sz="1600" b="1" kern="120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</a:rPr>
                <a:t>112 </a:t>
              </a:r>
              <a:r>
                <a:rPr lang="ru-RU" sz="1600" kern="120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</a:rPr>
                <a:t>человек</a:t>
              </a:r>
              <a:endParaRPr lang="ru-RU" sz="1600" kern="1200" dirty="0"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57560" y="4741411"/>
            <a:ext cx="5908327" cy="2031325"/>
          </a:xfrm>
          <a:prstGeom prst="rect">
            <a:avLst/>
          </a:prstGeom>
          <a:solidFill>
            <a:srgbClr val="FFFFFF"/>
          </a:solidFill>
          <a:ln>
            <a:solidFill>
              <a:srgbClr val="D0B9FF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конференции работало 4 секции: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№1 Информатизация и мониторинг качества в ОУ; 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№2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результаты, проблемы, преимущества;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№3 Развитие системы воспитания;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№4 Наставничество – эффективная модель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ownloader.disk.yandex.ru/preview/118ab9d93af784c5061485467e994ac346d6610a5b1f4c56b30f003027258ad6/648863b2/j9eYMob6De80dKGo4Z_EPya6Buv_-HZLfN34-ashsNEI_56ynkWRKti-E5ibJ-WUC3jnf167Qiea7FIiSXuY1A%3D%3D?uid=0&amp;filename=DSC08866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32" y="116631"/>
            <a:ext cx="4866182" cy="324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wnloader.disk.yandex.ru/preview/d222f6da3c54570da4b77eafa4d0b5f6f8a247f9ad4d62e1a9a1654b2584bd12/648863b2/sIxLny8tPqvbdMRdPihG4UKPXZ1QxJKpS0nz3KXePJKdI3YXnaF9TL_5ws4Oh0Rta35fUUELtkWr1ko_NsLgrA%3D%3D?uid=0&amp;filename=DSC08634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32" y="3541969"/>
            <a:ext cx="4848045" cy="3230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Шеврон 4"/>
          <p:cNvSpPr txBox="1"/>
          <p:nvPr/>
        </p:nvSpPr>
        <p:spPr>
          <a:xfrm>
            <a:off x="1657228" y="3422855"/>
            <a:ext cx="1516079" cy="1157749"/>
          </a:xfrm>
          <a:prstGeom prst="rect">
            <a:avLst/>
          </a:prstGeom>
          <a:solidFill>
            <a:srgbClr val="F4EFF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008" tIns="21336" rIns="21336" bIns="21336" numCol="1" spcCol="1270" anchor="ctr" anchorCtr="0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представителей ОУ из 32 городов РФ очно</a:t>
            </a:r>
          </a:p>
        </p:txBody>
      </p:sp>
    </p:spTree>
    <p:extLst>
      <p:ext uri="{BB962C8B-B14F-4D97-AF65-F5344CB8AC3E}">
        <p14:creationId xmlns:p14="http://schemas.microsoft.com/office/powerpoint/2010/main" val="41824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00056" y="836712"/>
            <a:ext cx="5411924" cy="2232248"/>
          </a:xfrm>
          <a:prstGeom prst="rect">
            <a:avLst/>
          </a:prstGeom>
          <a:solidFill>
            <a:srgbClr val="CCCCF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528048" y="836712"/>
            <a:ext cx="5483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СПбГЭУ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организатором и участником конференции.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секции СПО был представлен мастер-класс «Модели обеспечения непрерывности образования в единой экосистеме образовательной организации»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01.06.2023-02.06.2023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necon.ru/wp-content/uploads/2023/06/nik_3002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6" y="4437112"/>
            <a:ext cx="3420380" cy="227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necon.ru/wp-content/uploads/2023/06/nik_3022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4437782"/>
            <a:ext cx="3456384" cy="230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necon.ru/wp-content/uploads/2023/05/afisha-ellektronnaya-gorizont-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9" y="188640"/>
            <a:ext cx="627269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necon.ru/wp-content/uploads/2023/06/nik_2856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48" y="4452864"/>
            <a:ext cx="3433765" cy="228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552" y="3212976"/>
            <a:ext cx="4733416" cy="3645024"/>
          </a:xfrm>
          <a:prstGeom prst="rect">
            <a:avLst/>
          </a:prstGeom>
          <a:solidFill>
            <a:srgbClr val="CCCCF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8449" y="3212976"/>
            <a:ext cx="50934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Участники: представители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 промышленников и предпринимателей СПб, Агентства внешнего транспорта, Торгово-промышленной палаты СПб,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СПбГМТУ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Центров опережающей профессиональной подготовки СПб, кафедры ЮНЕСКО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СПбПУ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Петра Великого, СПб ГБПОУ Петровский колледж, а также представители КМЗ Светлана Мелихова, Полина Сенченко и Нина Мельник.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Участники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обсудили, как можно эффективно выстраивать диалог между системой профессионального образования и работодателем. Стремительное развитие наукоемких производств, сокращение циклов, обновление промышленного оборудования, изменение требований работодателей к подготовке кадров по структуре и содержанию предъявляют новые требования к науке, образованию и бизнесу. В нынешних реалиях они не могут больше эффективно развиваться и адаптироваться к изменениям независимо друг от друга.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212976"/>
            <a:ext cx="6656740" cy="3600400"/>
          </a:xfrm>
          <a:prstGeom prst="rect">
            <a:avLst/>
          </a:prstGeom>
        </p:spPr>
      </p:pic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79142" y="1844823"/>
            <a:ext cx="5152761" cy="1361069"/>
          </a:xfrm>
          <a:prstGeom prst="snip2DiagRect">
            <a:avLst/>
          </a:prstGeom>
          <a:solidFill>
            <a:srgbClr val="F2E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июня 2023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года-Круглый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по реализации бесшовной модели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(организатор -Производственный холдинг 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Кингисеппский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маиностроительный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6997"/>
            <a:ext cx="6656740" cy="3205979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>
          <a:xfrm>
            <a:off x="87532" y="116632"/>
            <a:ext cx="5144372" cy="1493354"/>
          </a:xfrm>
          <a:prstGeom prst="snip2DiagRect">
            <a:avLst/>
          </a:prstGeom>
          <a:solidFill>
            <a:srgbClr val="F2E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2023 года 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</a:t>
            </a:r>
            <a:endParaRPr lang="ru-RU" sz="16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сотрудничестве </a:t>
            </a:r>
            <a:endParaRPr lang="ru-RU" sz="16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«Корпорация морского приборостроения», ФГБОУ ДПО «Институт развития профессионального образования» и СПб ГБПОУ «Петровский колледж»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0240" r="14951"/>
          <a:stretch/>
        </p:blipFill>
        <p:spPr>
          <a:xfrm>
            <a:off x="5231902" y="10624"/>
            <a:ext cx="2592289" cy="32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0A55F-98FC-4CAA-B511-4692974B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13" y="188640"/>
            <a:ext cx="10541000" cy="2218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 сентября 2022 года в Морской технической академии имени адмирала Д.Н. Сенявина (пр. Народного Ополчения, д. 189)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состоялось торжественное открытие двух мастерских по компетенциям: «Безопасность жизнедеятельности на судне» и «Экспедирование грузов».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мероприятии приняли участие заместитель начальника отдела профессионального образования Комитета по образованию Светлана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Белик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заместитель начальника Поисково-спасательной службы Санкт-Петербурга Андрей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Багоцкий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помощник генерального директора по экономике ООО «Терминал Святого Петра» Владимир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Сандецкий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сотрудники и курсанты академии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3043DC-2C12-4505-9D56-9AC0FB6D0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86" y="3235734"/>
            <a:ext cx="4212000" cy="280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B560DD-C2C4-4A45-94B8-ACEE1A81A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13" y="2871600"/>
            <a:ext cx="3518400" cy="2638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6A85F6-3B80-4DF1-9456-65D7BF8E4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" y="2871600"/>
            <a:ext cx="3958200" cy="2638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5D47A6-F27E-49C5-AD86-6B1D2028B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13" y="97239"/>
            <a:ext cx="1016000" cy="9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858000" y="4888199"/>
            <a:ext cx="5286672" cy="194505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059" y="4850613"/>
            <a:ext cx="5761376" cy="198344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36481" y="116342"/>
            <a:ext cx="54726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ноября 2022 года открыты новые современные мастерских по компетенциям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Геопространственные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технологии» и «Ландшафтный  дизайн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СПБ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«Академия управления городской средой, градостроительства и печати»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4826675"/>
            <a:ext cx="57670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современные мастерские предоставляют  широкие возможности для профессионального становления обучающихся,  реализации федеральных проектов по ранней профессиональной ориентации школьников «Билет в будущее», получения первой профессии, проведения конкурсов профессионального мастерства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5026698"/>
            <a:ext cx="5286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круглого стола: использование пространства мастерской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технологии» для обмена опытом по подготовке кадров в области непространственных технологий и геоинформационных систем для предприятий строительной отрасли.</a:t>
            </a:r>
          </a:p>
        </p:txBody>
      </p:sp>
      <p:pic>
        <p:nvPicPr>
          <p:cNvPr id="2050" name="Picture 2" descr="Добро пожаловать на официальный сайт СПб ГБ ПОУ 'Академия управления  городской средой, градостроительства и печа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36" y="92693"/>
            <a:ext cx="106684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2560" y="219986"/>
            <a:ext cx="46621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ноября 2022 года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 стол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«Актуальные вопросы строительной геодезии и геоинформационных систем»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" y="1483611"/>
            <a:ext cx="3153965" cy="214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14" y="2789332"/>
            <a:ext cx="3036441" cy="196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09" y="1526700"/>
            <a:ext cx="2931363" cy="1928430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11276"/>
            <a:ext cx="2787125" cy="18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69522" y="38439"/>
            <a:ext cx="5616624" cy="864096"/>
          </a:xfrm>
          <a:prstGeom prst="roundRect">
            <a:avLst/>
          </a:prstGeom>
          <a:solidFill>
            <a:srgbClr val="159F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9696" y="0"/>
            <a:ext cx="5111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"Точки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кипения"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л. Курляндская д.39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октября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2" y="1124744"/>
            <a:ext cx="4718493" cy="2654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124744"/>
            <a:ext cx="4258444" cy="2636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3861048"/>
            <a:ext cx="4258444" cy="2840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02" y="3838710"/>
            <a:ext cx="4710870" cy="28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4187" y="-171400"/>
            <a:ext cx="8607561" cy="8640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Общее число членов РОО «Совет директоров СПО СПб» -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руководителей образовательных учреждений с различной ведомственной подчиненностью: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760681"/>
              </p:ext>
            </p:extLst>
          </p:nvPr>
        </p:nvGraphicFramePr>
        <p:xfrm>
          <a:off x="407368" y="692695"/>
          <a:ext cx="10585179" cy="6048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51">
                  <a:extLst>
                    <a:ext uri="{9D8B030D-6E8A-4147-A177-3AD203B41FA5}">
                      <a16:colId xmlns:a16="http://schemas.microsoft.com/office/drawing/2014/main" val="2580426907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50910507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8153168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176587841"/>
                    </a:ext>
                  </a:extLst>
                </a:gridCol>
              </a:tblGrid>
              <a:tr h="1162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Учредитель</a:t>
                      </a: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ОУ в подчинении</a:t>
                      </a: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ОУ в составе Совета директоров</a:t>
                      </a: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631832949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науке и высшей школе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1248119139"/>
                  </a:ext>
                </a:extLst>
              </a:tr>
              <a:tr h="2803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образованию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94755004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здравоохранению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963315866"/>
                  </a:ext>
                </a:extLst>
              </a:tr>
              <a:tr h="2803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культуре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469767862"/>
                  </a:ext>
                </a:extLst>
              </a:tr>
              <a:tr h="4673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физической культуре и спорту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888058444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Федеральное медико-биологическое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агентство</a:t>
                      </a:r>
                      <a:r>
                        <a:rPr lang="ru-RU" sz="1900" baseline="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err="1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Минздравсоцразвития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890402678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социальной политике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601728455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Негосударственное образовательное учреждение СПО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487268183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Негосударственное образовательное учреждение ВПО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1970419522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 государственные бюджетные образовательные учреждения высшего образования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1529402136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 «Союз промышленников и</a:t>
                      </a:r>
                      <a:r>
                        <a:rPr lang="ru-RU" sz="1900" baseline="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предпринимателей </a:t>
                      </a:r>
                      <a:r>
                        <a:rPr lang="ru-RU" sz="1900" baseline="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Санкт-Петербурга»</a:t>
                      </a:r>
                      <a:endParaRPr lang="ru-RU" sz="1900" dirty="0" smtClean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549493162"/>
                  </a:ext>
                </a:extLst>
              </a:tr>
              <a:tr h="2803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976852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1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69522" y="38439"/>
            <a:ext cx="5616624" cy="864096"/>
          </a:xfrm>
          <a:prstGeom prst="roundRect">
            <a:avLst/>
          </a:prstGeom>
          <a:solidFill>
            <a:srgbClr val="159F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9696" y="0"/>
            <a:ext cx="5111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"Точки кипения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ТКУиК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Кондратьевский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пр. 46 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декабря 2022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0" y="956045"/>
            <a:ext cx="5215681" cy="347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4581660"/>
            <a:ext cx="2592287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4" y="4581661"/>
            <a:ext cx="2592287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16" y="4581659"/>
            <a:ext cx="2592285" cy="1728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45" y="976782"/>
            <a:ext cx="4608512" cy="3456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584604"/>
            <a:ext cx="2587869" cy="17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304549" y="21530"/>
            <a:ext cx="5616624" cy="1336392"/>
          </a:xfrm>
          <a:prstGeom prst="roundRect">
            <a:avLst/>
          </a:prstGeom>
          <a:solidFill>
            <a:srgbClr val="159F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7064" y="106378"/>
            <a:ext cx="5616624" cy="864096"/>
          </a:xfrm>
          <a:prstGeom prst="roundRect">
            <a:avLst/>
          </a:prstGeom>
          <a:solidFill>
            <a:srgbClr val="159FD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321223"/>
            <a:ext cx="3722687" cy="247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446499"/>
            <a:ext cx="3648536" cy="273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3256519"/>
            <a:ext cx="3432685" cy="212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24973" y="2153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сессия Ассоциации предприятий радиоэлектроники, приборостроения, средств связи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инфотелекоммуникаций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Кондратьевский 46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«Точка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кипения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ТКУиК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мая 2023 г.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962" y="179744"/>
            <a:ext cx="4054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День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карьеры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ПРОдвижение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ТКУиК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26 апреля 2023 г. 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" y="1043803"/>
            <a:ext cx="3672408" cy="2754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15299" y="3944767"/>
            <a:ext cx="3672408" cy="24939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/>
          <a:stretch/>
        </p:blipFill>
        <p:spPr>
          <a:xfrm>
            <a:off x="2480889" y="2420956"/>
            <a:ext cx="3056365" cy="20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Добро пожаловать на официальный сайт СПб ГБ ПОУ 'Академия управления  городской средой, градостроительства и печа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-24540"/>
            <a:ext cx="106684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567608" y="291133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16-17 мая 2023 года 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Межрегиональный Конкурс «ПрофМастерОК-2023»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10667" y="4850613"/>
            <a:ext cx="5506759" cy="198344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Межрегионального Конкурса «ПрофМастерОК-2023» - повышение профессионального интереса к профессии, развитие творческого мышления, а также выявление и поощрение талантливых и инициативных обучающихся профессиональных образовательных учреждений Северо-Западного федерального округа Российской Федерации. Конкурс проходил в два этапа.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Рисунок 23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6541"/>
            <a:ext cx="6610667" cy="5491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47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2920" y="1545021"/>
            <a:ext cx="5138299" cy="4785868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2022 года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Смольном состоялось торжественное подписание соглашений о партнерстве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федерального проекта «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государственной программы Российской Федерации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образования».</a:t>
            </a:r>
          </a:p>
          <a:p>
            <a:pPr algn="l" fontAlgn="base">
              <a:lnSpc>
                <a:spcPct val="114000"/>
              </a:lnSpc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«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-2023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машиностроения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Ж.Я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Котина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Петровский колледж, Санкт-Петербургский технический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 коммерции,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 технологий 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индустриальных партнеров –</a:t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«Петербургский тракторный завод»,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«Завод по переработке пластмасс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«Комсомольской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правды». </a:t>
            </a:r>
          </a:p>
          <a:p>
            <a:pPr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2450" y="326754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подписание соглашений о партнерстве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«Профессионалитет» 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761358"/>
            <a:ext cx="5796455" cy="38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5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00550" y="1737360"/>
            <a:ext cx="4572000" cy="5513832"/>
          </a:xfrm>
        </p:spPr>
        <p:txBody>
          <a:bodyPr>
            <a:normAutofit/>
          </a:bodyPr>
          <a:lstStyle/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15-16 сентября 2022 года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образовательном центре «Сириус» прошел XVI Международный образовательный конгресс-выставка «Молодые профессионалы. Готовим кадры для экономического роста».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Санкт-Петербургскую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машиностроения имени Ж.Я. Котина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представляла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учебно-методической работе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Стригова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/>
        </p:blipFill>
        <p:spPr>
          <a:xfrm>
            <a:off x="552450" y="1737360"/>
            <a:ext cx="6480000" cy="401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2450" y="317350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образовательном конгрессе-выставке «Молодые профессионалы. Готовим кадры для экономического роста»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  <p:pic>
        <p:nvPicPr>
          <p:cNvPr id="8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6056" y="1508760"/>
            <a:ext cx="4431792" cy="449884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октября 2022 года </a:t>
            </a: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Ленинградского машиностроительного факультета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совместное заседание президиумов Общественной организации и Регионального объединения работодателей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промышленников и предпринимателей Санкт-Петербурга».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вопрос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повестки дня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«О подготовке квалифицированных кадров для промышленного комплекса Санкт-Петербурга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/>
          <a:stretch/>
        </p:blipFill>
        <p:spPr>
          <a:xfrm>
            <a:off x="618744" y="1508760"/>
            <a:ext cx="6480000" cy="393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sun9-82.userapi.com/impg/WKo_I-3T911yR_QbYhnUahBfjxrMjr7sa_Lyyw/fU4ynT0R6bY.jpg?size=604x397&amp;quality=95&amp;sign=a9771518e9d40a0623aa49bdeda10f3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70" y="5552408"/>
            <a:ext cx="1684147" cy="11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2450" y="317350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овместное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президиумов Общественной организации </a:t>
            </a:r>
            <a:endParaRPr lang="ru-RU" sz="23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егионального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 работодателей </a:t>
            </a:r>
            <a:b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промышленников 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Санкт-Петербурга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3447" y="1571628"/>
            <a:ext cx="6448424" cy="405764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ноября 2022 года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Конгрессно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-выставочного центра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Экспофорум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состоялся VIII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«Национальная система квалификаций России» в рамках Форума-выставки «Российский промышленник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ГБПОУ «Академия машиностроения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Ж.Я. Котина»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Платонов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генеральный директор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«Институт полимеров»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Орлова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генеральный директор ООО «Завод по переработке пластмасс имени «Комсомольской правды» С.П. Козлова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подписали соглашение о намерениях в целях развития Образовательно-производственного центра (кластера) машиностроения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18368" b="6490"/>
          <a:stretch/>
        </p:blipFill>
        <p:spPr>
          <a:xfrm>
            <a:off x="552450" y="1571628"/>
            <a:ext cx="4754994" cy="374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2450" y="317350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одписание соглашения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намерениях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развития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Образовательно-производственного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(кластера)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«Машиностроение»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  <p:pic>
        <p:nvPicPr>
          <p:cNvPr id="9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104" y="346828"/>
            <a:ext cx="1178674" cy="104028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8816" y="326754"/>
            <a:ext cx="10453730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кадровых служб АПП СПб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199" y="1551305"/>
            <a:ext cx="10344912" cy="1941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2023 г. состоялось заседание Совета специалистов кадровых служб Ассоциации промышленных предприятий Санкт-Петербурга с участием председателя Комитета по труду и занятости населения Санкт-Петербурга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Чернейко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Д.С. И президента АПП СПб Радченко В.А.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6"/>
          <a:stretch/>
        </p:blipFill>
        <p:spPr>
          <a:xfrm>
            <a:off x="6184392" y="3493008"/>
            <a:ext cx="4526280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2"/>
          <a:stretch/>
        </p:blipFill>
        <p:spPr>
          <a:xfrm>
            <a:off x="838199" y="3493008"/>
            <a:ext cx="4711657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1281" y="-361280"/>
            <a:ext cx="21446212" cy="7835881"/>
            <a:chOff x="0" y="0"/>
            <a:chExt cx="932935" cy="340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2935" cy="340870"/>
            </a:xfrm>
            <a:custGeom>
              <a:avLst/>
              <a:gdLst/>
              <a:ahLst/>
              <a:cxnLst/>
              <a:rect l="l" t="t" r="r" b="b"/>
              <a:pathLst>
                <a:path w="932935" h="340870">
                  <a:moveTo>
                    <a:pt x="0" y="0"/>
                  </a:moveTo>
                  <a:lnTo>
                    <a:pt x="932935" y="0"/>
                  </a:lnTo>
                  <a:lnTo>
                    <a:pt x="932935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000099">
                <a:alpha val="6667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43132" y="4126662"/>
            <a:ext cx="4039807" cy="2467265"/>
          </a:xfrm>
          <a:custGeom>
            <a:avLst/>
            <a:gdLst/>
            <a:ahLst/>
            <a:cxnLst/>
            <a:rect l="l" t="t" r="r" b="b"/>
            <a:pathLst>
              <a:path w="6059710" h="3700897">
                <a:moveTo>
                  <a:pt x="0" y="0"/>
                </a:moveTo>
                <a:lnTo>
                  <a:pt x="6059711" y="0"/>
                </a:lnTo>
                <a:lnTo>
                  <a:pt x="6059711" y="3700897"/>
                </a:lnTo>
                <a:lnTo>
                  <a:pt x="0" y="3700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81580" y="4126662"/>
            <a:ext cx="3704295" cy="2467265"/>
          </a:xfrm>
          <a:custGeom>
            <a:avLst/>
            <a:gdLst/>
            <a:ahLst/>
            <a:cxnLst/>
            <a:rect l="l" t="t" r="r" b="b"/>
            <a:pathLst>
              <a:path w="5556443" h="3700897">
                <a:moveTo>
                  <a:pt x="0" y="0"/>
                </a:moveTo>
                <a:lnTo>
                  <a:pt x="5556443" y="0"/>
                </a:lnTo>
                <a:lnTo>
                  <a:pt x="5556443" y="3700897"/>
                </a:lnTo>
                <a:lnTo>
                  <a:pt x="0" y="3700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1555" y="4126662"/>
            <a:ext cx="3694119" cy="2467265"/>
          </a:xfrm>
          <a:custGeom>
            <a:avLst/>
            <a:gdLst/>
            <a:ahLst/>
            <a:cxnLst/>
            <a:rect l="l" t="t" r="r" b="b"/>
            <a:pathLst>
              <a:path w="5541178" h="3700897">
                <a:moveTo>
                  <a:pt x="0" y="0"/>
                </a:moveTo>
                <a:lnTo>
                  <a:pt x="5541178" y="0"/>
                </a:lnTo>
                <a:lnTo>
                  <a:pt x="5541178" y="3700897"/>
                </a:lnTo>
                <a:lnTo>
                  <a:pt x="0" y="370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6634" y="1582218"/>
            <a:ext cx="486177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6"/>
              </a:lnSpc>
            </a:pPr>
            <a:endParaRPr sz="1200"/>
          </a:p>
        </p:txBody>
      </p:sp>
      <p:sp>
        <p:nvSpPr>
          <p:cNvPr id="8" name="TextBox 8"/>
          <p:cNvSpPr txBox="1"/>
          <p:nvPr/>
        </p:nvSpPr>
        <p:spPr>
          <a:xfrm>
            <a:off x="6494527" y="1644731"/>
            <a:ext cx="8868423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3"/>
              </a:lnSpc>
            </a:pPr>
            <a:endParaRPr sz="1200"/>
          </a:p>
        </p:txBody>
      </p:sp>
      <p:grpSp>
        <p:nvGrpSpPr>
          <p:cNvPr id="9" name="Group 9"/>
          <p:cNvGrpSpPr/>
          <p:nvPr/>
        </p:nvGrpSpPr>
        <p:grpSpPr>
          <a:xfrm>
            <a:off x="3673729" y="259970"/>
            <a:ext cx="8138918" cy="1494755"/>
            <a:chOff x="0" y="-104775"/>
            <a:chExt cx="16277836" cy="298951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04775"/>
              <a:ext cx="16277836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Открытие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выставки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военно-исторических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миниатюр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в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историко-патриотическом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комплексе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Колледжа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ГУМРФ.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602608"/>
              <a:ext cx="16277836" cy="282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1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9459" y="479868"/>
            <a:ext cx="273998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7"/>
              </a:lnSpc>
              <a:spcBef>
                <a:spcPct val="0"/>
              </a:spcBef>
            </a:pPr>
            <a:r>
              <a:rPr lang="en-US" sz="2648">
                <a:solidFill>
                  <a:srgbClr val="010199"/>
                </a:solidFill>
                <a:latin typeface="HK Grotesk Bold Bold"/>
              </a:rPr>
              <a:t>22 февраля 2023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77521" y="2048462"/>
            <a:ext cx="8171315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1721" dirty="0">
                <a:solidFill>
                  <a:srgbClr val="010199"/>
                </a:solidFill>
                <a:latin typeface="Evolventa"/>
              </a:rPr>
              <a:t>       В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историко-патриотическом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комплексе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Колледжа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ГУМРФ 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открылась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выставка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военно-исторических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миниатюр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«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Русская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армия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.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От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победы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к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победе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».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Коллекционером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и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автором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большинства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миниатюр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является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ректор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Государственного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университета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морского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и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речного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флота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имени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адмирала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 С.О.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Макарова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Сергей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Олегович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Барышников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359459" y="1379539"/>
            <a:ext cx="2835623" cy="2285040"/>
          </a:xfrm>
          <a:custGeom>
            <a:avLst/>
            <a:gdLst/>
            <a:ahLst/>
            <a:cxnLst/>
            <a:rect l="l" t="t" r="r" b="b"/>
            <a:pathLst>
              <a:path w="4253435" h="3427560">
                <a:moveTo>
                  <a:pt x="0" y="0"/>
                </a:moveTo>
                <a:lnTo>
                  <a:pt x="4253435" y="0"/>
                </a:lnTo>
                <a:lnTo>
                  <a:pt x="4253435" y="3427560"/>
                </a:lnTo>
                <a:lnTo>
                  <a:pt x="0" y="3427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28599" y="-929735"/>
            <a:ext cx="816530" cy="3673729"/>
          </a:xfrm>
          <a:custGeom>
            <a:avLst/>
            <a:gdLst/>
            <a:ahLst/>
            <a:cxnLst/>
            <a:rect l="l" t="t" r="r" b="b"/>
            <a:pathLst>
              <a:path w="961962" h="8917149">
                <a:moveTo>
                  <a:pt x="0" y="0"/>
                </a:moveTo>
                <a:lnTo>
                  <a:pt x="961962" y="0"/>
                </a:lnTo>
                <a:lnTo>
                  <a:pt x="961962" y="8917149"/>
                </a:lnTo>
                <a:lnTo>
                  <a:pt x="0" y="8917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11362" t="-35303" b="-19519"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6" name="TextBox 16"/>
          <p:cNvSpPr txBox="1"/>
          <p:nvPr/>
        </p:nvSpPr>
        <p:spPr>
          <a:xfrm>
            <a:off x="0" y="598528"/>
            <a:ext cx="339547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50"/>
              </a:lnSpc>
              <a:spcBef>
                <a:spcPct val="0"/>
              </a:spcBef>
            </a:pPr>
            <a:r>
              <a:rPr lang="en-US" sz="2958" dirty="0">
                <a:solidFill>
                  <a:srgbClr val="010199"/>
                </a:solidFill>
                <a:latin typeface="Evolventa Bold"/>
              </a:rPr>
              <a:t>22 </a:t>
            </a:r>
            <a:r>
              <a:rPr lang="en-US" sz="2958" dirty="0" err="1">
                <a:solidFill>
                  <a:srgbClr val="010199"/>
                </a:solidFill>
                <a:latin typeface="Evolventa Bold"/>
              </a:rPr>
              <a:t>февраля</a:t>
            </a:r>
            <a:r>
              <a:rPr lang="ru-RU" sz="2958" dirty="0">
                <a:solidFill>
                  <a:srgbClr val="010199"/>
                </a:solidFill>
                <a:latin typeface="Evolventa Bold"/>
              </a:rPr>
              <a:t> </a:t>
            </a:r>
            <a:r>
              <a:rPr lang="en-US" sz="2958" dirty="0">
                <a:solidFill>
                  <a:srgbClr val="010199"/>
                </a:solidFill>
                <a:latin typeface="Evolventa Bold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978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1281" y="-361280"/>
            <a:ext cx="21446212" cy="7835881"/>
            <a:chOff x="0" y="0"/>
            <a:chExt cx="932935" cy="340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2935" cy="340870"/>
            </a:xfrm>
            <a:custGeom>
              <a:avLst/>
              <a:gdLst/>
              <a:ahLst/>
              <a:cxnLst/>
              <a:rect l="l" t="t" r="r" b="b"/>
              <a:pathLst>
                <a:path w="932935" h="340870">
                  <a:moveTo>
                    <a:pt x="0" y="0"/>
                  </a:moveTo>
                  <a:lnTo>
                    <a:pt x="932935" y="0"/>
                  </a:lnTo>
                  <a:lnTo>
                    <a:pt x="932935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000099">
                <a:alpha val="6667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 rot="5400000">
            <a:off x="1658283" y="-982424"/>
            <a:ext cx="538375" cy="3549508"/>
          </a:xfrm>
          <a:custGeom>
            <a:avLst/>
            <a:gdLst/>
            <a:ahLst/>
            <a:cxnLst/>
            <a:rect l="l" t="t" r="r" b="b"/>
            <a:pathLst>
              <a:path w="807563" h="6027604">
                <a:moveTo>
                  <a:pt x="0" y="0"/>
                </a:moveTo>
                <a:lnTo>
                  <a:pt x="807563" y="0"/>
                </a:lnTo>
                <a:lnTo>
                  <a:pt x="807563" y="6027605"/>
                </a:lnTo>
                <a:lnTo>
                  <a:pt x="0" y="6027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1362" t="-43845" b="-484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02225" y="4181248"/>
            <a:ext cx="3478312" cy="1780671"/>
          </a:xfrm>
          <a:custGeom>
            <a:avLst/>
            <a:gdLst/>
            <a:ahLst/>
            <a:cxnLst/>
            <a:rect l="l" t="t" r="r" b="b"/>
            <a:pathLst>
              <a:path w="5217468" h="2671007">
                <a:moveTo>
                  <a:pt x="0" y="0"/>
                </a:moveTo>
                <a:lnTo>
                  <a:pt x="5217468" y="0"/>
                </a:lnTo>
                <a:lnTo>
                  <a:pt x="5217468" y="2671007"/>
                </a:lnTo>
                <a:lnTo>
                  <a:pt x="0" y="2671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494" b="-1974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4464" y="4174440"/>
            <a:ext cx="2781881" cy="1787479"/>
          </a:xfrm>
          <a:custGeom>
            <a:avLst/>
            <a:gdLst/>
            <a:ahLst/>
            <a:cxnLst/>
            <a:rect l="l" t="t" r="r" b="b"/>
            <a:pathLst>
              <a:path w="4172821" h="2681218">
                <a:moveTo>
                  <a:pt x="0" y="0"/>
                </a:moveTo>
                <a:lnTo>
                  <a:pt x="4172821" y="0"/>
                </a:lnTo>
                <a:lnTo>
                  <a:pt x="4172821" y="2681218"/>
                </a:lnTo>
                <a:lnTo>
                  <a:pt x="0" y="2681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2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6634" y="1582218"/>
            <a:ext cx="486177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6"/>
              </a:lnSpc>
            </a:pPr>
            <a:endParaRPr sz="1200"/>
          </a:p>
        </p:txBody>
      </p:sp>
      <p:sp>
        <p:nvSpPr>
          <p:cNvPr id="8" name="TextBox 8"/>
          <p:cNvSpPr txBox="1"/>
          <p:nvPr/>
        </p:nvSpPr>
        <p:spPr>
          <a:xfrm>
            <a:off x="6494527" y="1644731"/>
            <a:ext cx="8868423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3"/>
              </a:lnSpc>
            </a:pPr>
            <a:endParaRPr sz="1200"/>
          </a:p>
        </p:txBody>
      </p:sp>
      <p:sp>
        <p:nvSpPr>
          <p:cNvPr id="9" name="TextBox 9"/>
          <p:cNvSpPr txBox="1"/>
          <p:nvPr/>
        </p:nvSpPr>
        <p:spPr>
          <a:xfrm>
            <a:off x="3577521" y="2212815"/>
            <a:ext cx="8315885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0" name="Freeform 10"/>
          <p:cNvSpPr/>
          <p:nvPr/>
        </p:nvSpPr>
        <p:spPr>
          <a:xfrm>
            <a:off x="323823" y="1356091"/>
            <a:ext cx="2738402" cy="2206695"/>
          </a:xfrm>
          <a:custGeom>
            <a:avLst/>
            <a:gdLst/>
            <a:ahLst/>
            <a:cxnLst/>
            <a:rect l="l" t="t" r="r" b="b"/>
            <a:pathLst>
              <a:path w="4107603" h="3310043">
                <a:moveTo>
                  <a:pt x="0" y="0"/>
                </a:moveTo>
                <a:lnTo>
                  <a:pt x="4107603" y="0"/>
                </a:lnTo>
                <a:lnTo>
                  <a:pt x="4107603" y="3310043"/>
                </a:lnTo>
                <a:lnTo>
                  <a:pt x="0" y="3310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59591" y="4174441"/>
            <a:ext cx="4433815" cy="1780671"/>
          </a:xfrm>
          <a:custGeom>
            <a:avLst/>
            <a:gdLst/>
            <a:ahLst/>
            <a:cxnLst/>
            <a:rect l="l" t="t" r="r" b="b"/>
            <a:pathLst>
              <a:path w="6650723" h="2671007">
                <a:moveTo>
                  <a:pt x="0" y="0"/>
                </a:moveTo>
                <a:lnTo>
                  <a:pt x="6650724" y="0"/>
                </a:lnTo>
                <a:lnTo>
                  <a:pt x="6650724" y="2671007"/>
                </a:lnTo>
                <a:lnTo>
                  <a:pt x="0" y="267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6210" r="-2846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77521" y="1562093"/>
            <a:ext cx="8119786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89"/>
              </a:lnSpc>
            </a:pPr>
            <a:r>
              <a:rPr lang="en-US" sz="1548">
                <a:solidFill>
                  <a:srgbClr val="010199"/>
                </a:solidFill>
                <a:latin typeface="Evolventa"/>
              </a:rPr>
              <a:t>            В 2022/2023 году в Колледже ГУМРФ состоялись мероприятия , проводимые в соответствии с планом общегородских мероприятий, направленных на развитие экономики города и повышения занятости, рост и вовлеченности жителей Санкт-Петербурга в арктическую проблематику и интереса и молодежи к освоению профессий, востребованных в Арктическом регионе Российской Федерации, сохранение традиций коренных малочисленных народов Севера на 2023 год. Такие как: Арктическая неделя Колледжа ГУМРФ, Научно-практическая конференция "Герои арктических конвоев", II Студенческая конференция "Арктика - история и современность".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27457" y="334508"/>
            <a:ext cx="8129352" cy="1139947"/>
            <a:chOff x="0" y="-114300"/>
            <a:chExt cx="16258704" cy="227989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14300"/>
              <a:ext cx="16258704" cy="184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3179">
                  <a:solidFill>
                    <a:srgbClr val="010199"/>
                  </a:solidFill>
                  <a:latin typeface="Evolventa Bold"/>
                </a:rPr>
                <a:t>Проектная деятельность в Колледже ГУМРФ по арктической тематике.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857819"/>
              <a:ext cx="16258704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718" y="586397"/>
            <a:ext cx="342480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7"/>
              </a:lnSpc>
              <a:spcBef>
                <a:spcPct val="0"/>
              </a:spcBef>
            </a:pPr>
            <a:r>
              <a:rPr lang="en-US" sz="2648" dirty="0" err="1">
                <a:solidFill>
                  <a:srgbClr val="010199"/>
                </a:solidFill>
                <a:latin typeface="HK Grotesk Bold Bold"/>
              </a:rPr>
              <a:t>февраль-апрель</a:t>
            </a:r>
            <a:r>
              <a:rPr lang="en-US" sz="2648" dirty="0">
                <a:solidFill>
                  <a:srgbClr val="010199"/>
                </a:solidFill>
                <a:latin typeface="HK Grotesk Bold Bold"/>
              </a:rPr>
              <a:t> 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29912" y="6081216"/>
            <a:ext cx="289172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503">
                <a:solidFill>
                  <a:srgbClr val="010199"/>
                </a:solidFill>
                <a:latin typeface="HK Grotesk Bold Bold"/>
              </a:rPr>
              <a:t>Студенческая научно-практическая конференция «Герои арктических конвоев»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4464" y="6081216"/>
            <a:ext cx="289172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503">
                <a:solidFill>
                  <a:srgbClr val="010199"/>
                </a:solidFill>
                <a:latin typeface="HK Grotesk Bold Bold"/>
              </a:rPr>
              <a:t> II Студенческая конференция «Арктика – история и современность»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30638" y="6081216"/>
            <a:ext cx="285739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903">
                <a:solidFill>
                  <a:srgbClr val="010199"/>
                </a:solidFill>
                <a:latin typeface="HK Grotesk Bold Bold"/>
              </a:rPr>
              <a:t>Арктическая неделя Колледжа ГУМРФ</a:t>
            </a:r>
          </a:p>
        </p:txBody>
      </p:sp>
    </p:spTree>
    <p:extLst>
      <p:ext uri="{BB962C8B-B14F-4D97-AF65-F5344CB8AC3E}">
        <p14:creationId xmlns:p14="http://schemas.microsoft.com/office/powerpoint/2010/main" val="20771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07" y="232965"/>
            <a:ext cx="4845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НОВЫЕ ЧЛЕНЫ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6988" y="1225885"/>
            <a:ext cx="407977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Корабельникова Мария Александровна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колледжа технологии, моделирования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«Санкт-Петербургский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промышленных технологий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дизайна»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6988" y="4148138"/>
            <a:ext cx="4079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Беленький</a:t>
            </a:r>
            <a:r>
              <a:rPr lang="ru-RU" sz="16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Юрий Иванович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д.т.н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доцент, 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ГБПОУ 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«Санкт-Петербургский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архитектурно-строительный колледж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93360" y="1349756"/>
            <a:ext cx="4399831" cy="10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Лисицкий Дмитрий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Сергеевич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к.б.н., директор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«Санкт-Петербургский государственный химико-фармацевтический университет» Министерства здравоохранения РФ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24313" y="2668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93360" y="2982865"/>
            <a:ext cx="43998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Храмцова Светлана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sz="16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СПб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«Медицинский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техникум №2»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34256" y="2744764"/>
            <a:ext cx="4072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Вершигора Анна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Владимировна</a:t>
            </a:r>
            <a:r>
              <a:rPr lang="ru-RU" sz="16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школы одежды (колледжа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"Санкт-Петербургский государственный университет промышленных технологий и дизайна" </a:t>
            </a:r>
          </a:p>
        </p:txBody>
      </p:sp>
      <p:sp>
        <p:nvSpPr>
          <p:cNvPr id="32" name="Овал 31"/>
          <p:cNvSpPr/>
          <p:nvPr/>
        </p:nvSpPr>
        <p:spPr>
          <a:xfrm>
            <a:off x="290568" y="4148138"/>
            <a:ext cx="1296000" cy="1260000"/>
          </a:xfrm>
          <a:prstGeom prst="ellipse">
            <a:avLst/>
          </a:prstGeom>
          <a:blipFill dpi="0" rotWithShape="1">
            <a:blip r:embed="rId2"/>
            <a:srcRect/>
            <a:stretch>
              <a:fillRect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6240016" y="1297149"/>
            <a:ext cx="1224000" cy="1224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6240016" y="2714928"/>
            <a:ext cx="1260000" cy="1260000"/>
          </a:xfrm>
          <a:prstGeom prst="ellipse">
            <a:avLst/>
          </a:prstGeom>
          <a:blipFill dpi="0" rotWithShape="1">
            <a:blip r:embed="rId4"/>
            <a:srcRect/>
            <a:stretch>
              <a:fillRect t="-1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263349" y="2748947"/>
            <a:ext cx="1260000" cy="1260000"/>
          </a:xfrm>
          <a:prstGeom prst="ellipse">
            <a:avLst/>
          </a:prstGeom>
          <a:blipFill dpi="0" rotWithShape="1">
            <a:blip r:embed="rId5"/>
            <a:srcRect/>
            <a:stretch>
              <a:fillRect l="5000" t="-1000" r="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263349" y="1349756"/>
            <a:ext cx="1260000" cy="1260000"/>
          </a:xfrm>
          <a:prstGeom prst="ellipse">
            <a:avLst/>
          </a:prstGeom>
          <a:blipFill dpi="0" rotWithShape="1">
            <a:blip r:embed="rId6"/>
            <a:srcRect/>
            <a:stretch>
              <a:fillRect l="1000" t="1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940851"/>
            <a:ext cx="48441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7661980" y="4073600"/>
            <a:ext cx="4240063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Лосяков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Геннадьевич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Санкт-Петербургского морского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рыбопромышленного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(филиал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ФГБОУ ВО «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Калининградский государственный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университет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6226196" y="4148138"/>
            <a:ext cx="1332000" cy="1260000"/>
          </a:xfrm>
          <a:prstGeom prst="ellipse">
            <a:avLst/>
          </a:prstGeom>
          <a:blipFill dpi="0" rotWithShape="1">
            <a:blip r:embed="rId7"/>
            <a:srcRect/>
            <a:stretch>
              <a:fillRect t="-1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14117" r="8909"/>
          <a:stretch/>
        </p:blipFill>
        <p:spPr>
          <a:xfrm>
            <a:off x="294257" y="5547328"/>
            <a:ext cx="1344846" cy="133200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10027" r="17799"/>
          <a:stretch/>
        </p:blipFill>
        <p:spPr>
          <a:xfrm>
            <a:off x="6226197" y="5457996"/>
            <a:ext cx="1403047" cy="1296000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3503" y="5457996"/>
            <a:ext cx="40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Канатьева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Леонидовна</a:t>
            </a:r>
            <a:endParaRPr lang="en-US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технологий лесного комплекса и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садовопаркового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 ФГБОУ ВО "Санкт-Петербургский государственный лесотехнический университет им. С. М. Кирова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3384" y="5673439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Пилявский Валерий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Павлович</a:t>
            </a:r>
            <a:endParaRPr lang="en-US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«Санкт-Петербургский Институт Бизнеса и Инноваций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альтернативный процесс 15"/>
          <p:cNvSpPr/>
          <p:nvPr/>
        </p:nvSpPr>
        <p:spPr>
          <a:xfrm>
            <a:off x="7125208" y="105490"/>
            <a:ext cx="4961459" cy="2506296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4420" y="58712"/>
            <a:ext cx="4961459" cy="356028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354767"/>
            <a:ext cx="2919654" cy="16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5" y="3988730"/>
            <a:ext cx="2639616" cy="24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-197144" y="79562"/>
            <a:ext cx="532859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370" tIns="45720" rIns="449121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круглый стол на тему «Научно-исследовательская работа как инструмент формирования востребованных компетенций у учащейся молодежи»26.04.2023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круглого стола: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выявить основные  проблемы организации научно-исследовательской деятельности и  выработать рекомендации по созданию эффективной системы взаимодействия образовательных организаций различного уровня образования (от школ до вузов) в научно-исследовательской деятельности.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1.познакомиться с опытом организации научно-исследовательской деятельности в различных региональных  колледжах;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2.выявить лучшие практики и возможность применения их в деятельности различных образовательных организаций ;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3.выявить основные проблемы и возможные пути их устранения.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7124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9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757975"/>
            <a:ext cx="3312368" cy="18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668020"/>
            <a:ext cx="3744416" cy="20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528048" y="169298"/>
            <a:ext cx="5799949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370" tIns="45720" rIns="449121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круглый стол "Опыт формирования содержания и методов в организации и проведения занятий по налоговой и финансовой грамотности в учреждениях СПО" 02.02.2023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Трансляция передового педагогического опыта по реализации мероприятий по налоговой и финансовой грамотности, содержания и методов организации и проведения тематических занятий; - Формирование условий для получения знаний и повышения качества знаний студентов в области налоговой и финансовой грамотности, как при освоении образовательной программы, так и в рамках дополнительного образования.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15880" y="6608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5" descr="Главн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20" y="12056"/>
            <a:ext cx="1575759" cy="1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альтернативный процесс 14"/>
          <p:cNvSpPr/>
          <p:nvPr/>
        </p:nvSpPr>
        <p:spPr>
          <a:xfrm>
            <a:off x="0" y="105321"/>
            <a:ext cx="4961459" cy="2485862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7196475" y="134451"/>
            <a:ext cx="4961459" cy="2456732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7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56" y="4209203"/>
            <a:ext cx="3456384" cy="25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6434" y="134451"/>
            <a:ext cx="480545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IX межрегиональная студенческая научно-практическая конференция "Архитектура и Строительство" 22.02.2023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привлечение студентов к научно-познавательной деятельности и исследовательской работе, актуальным проблемам строительной отрасли, предоставления молодым исследователям возможности для демонстрации новых научных идей, использовании полученных результатов в подготовке и написании дипломных работ, а также для дальнейшего совершенствования полученных в процессе научно-исследовательской деятельности навыков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683309" y="2820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3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70" y="4694754"/>
            <a:ext cx="2823564" cy="21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70" y="2675739"/>
            <a:ext cx="2810724" cy="18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302092"/>
            <a:ext cx="3199643" cy="24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683309" y="1963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683309" y="51640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Picture 15" descr="Главн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25" y="41383"/>
            <a:ext cx="1575759" cy="1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" y="2657558"/>
            <a:ext cx="3198562" cy="23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289926" y="290123"/>
            <a:ext cx="48482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Городская научно-практическая конференция обучающихся «МАТЕМАТИКА – царица наук» 23.11.2022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привлечение студентов к научно-познавательной деятельности и исследовательской работе, формирование у обучающихся представления о математике как универсальном языке науки, об идеях и методах математики, критичности мышления на уровне, необходимом для будущей профессиональной деятельности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4204323" y="816576"/>
            <a:ext cx="3650719" cy="2696384"/>
          </a:xfrm>
          <a:prstGeom prst="snip2Same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7938848" y="780811"/>
            <a:ext cx="4223792" cy="2758324"/>
          </a:xfrm>
          <a:prstGeom prst="snip2Same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119336" y="732229"/>
            <a:ext cx="3948422" cy="2768779"/>
          </a:xfrm>
          <a:prstGeom prst="snip2Same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Рисунок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5279"/>
          <a:stretch/>
        </p:blipFill>
        <p:spPr bwMode="auto">
          <a:xfrm>
            <a:off x="200125" y="3789040"/>
            <a:ext cx="385598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940" y="884469"/>
            <a:ext cx="4026818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окружная конференция Северо-Западного федерального округа.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посвящена вопросам формирования грамотности взрослого населения «Методология и практика повышения финансовой грамотности взрослого населения в СЗФО» в рамках реализации Стратегии повышения финансовой грамотности в Российской Федерации на 2017-2023 годы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декабря 2022 г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7728" y="1886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Санкт-Петербургский филиал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анкт-Петербургский филиал Финансового университета, Санкт-Петербургский  филиал Финансового университета при Правительстве Российской Федерации —  Учёба.р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6"/>
          <a:stretch/>
        </p:blipFill>
        <p:spPr bwMode="auto">
          <a:xfrm>
            <a:off x="2054349" y="136221"/>
            <a:ext cx="1564804" cy="47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51058" y="956058"/>
            <a:ext cx="4136524" cy="2553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Пленарное заседание в рамках III международной научно-практической конференции «Место и роль физической культуры в современном мире» на тему: «Главная задача педагогики – воспитание нравственности, а не наполнение головы знаниями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3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результатам конференции стола состоялась договоренность с вузами СПб по дальнейшему сотрудничеству и совместным мероприятиям в рамках патриотического и духовно-нравственного воспитания молодежи воспитания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мая 2023 г.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/>
          <a:stretch/>
        </p:blipFill>
        <p:spPr bwMode="auto">
          <a:xfrm>
            <a:off x="7942668" y="3827167"/>
            <a:ext cx="4128884" cy="259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05682" y="880050"/>
            <a:ext cx="3048000" cy="173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олимпиада студентов «Я — профессионал».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— профессионал» — один из флагманских проектов президентской платформы «Россия — страна возможностей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04 марта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/>
          <a:stretch/>
        </p:blipFill>
        <p:spPr bwMode="auto">
          <a:xfrm>
            <a:off x="4128702" y="3800992"/>
            <a:ext cx="372634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4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858000" y="4888199"/>
            <a:ext cx="5286672" cy="19450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059" y="4850613"/>
            <a:ext cx="5761376" cy="19834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96688" y="188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XXII оптический форум для практикующих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оптиковоптометристов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офтальмологов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ФГБПОУ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«Санкт-Петербургский медико-технический колледж ФМБА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и 25 марта 2023 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4826675"/>
            <a:ext cx="57670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объединил 676 человек из всех Федеральных округов России.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первой в России площадкой по аккредитации специалистов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 по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 «Медицинская оптика». И до сих пор остается ведущим учреждением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флагманом по подготовке этих специалистов!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0" b="3800"/>
          <a:stretch/>
        </p:blipFill>
        <p:spPr>
          <a:xfrm>
            <a:off x="119336" y="1975627"/>
            <a:ext cx="1855381" cy="277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1151" r="19738" b="10100"/>
          <a:stretch/>
        </p:blipFill>
        <p:spPr>
          <a:xfrm>
            <a:off x="2517425" y="2216248"/>
            <a:ext cx="3281010" cy="229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79840" y="298092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среди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студентов «ВЕСНА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ФГБПОУ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«Санкт-Петербургский медико-технический колледж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ФМБА»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2023 г. 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399956"/>
            <a:ext cx="2550182" cy="191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66" y="2890223"/>
            <a:ext cx="3173706" cy="193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858000" y="5208075"/>
            <a:ext cx="5286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70 участников, студентов 1-3 курсов, вышли в этот день на сцену, чтобы почтить память наших героических предков своим творчеством. И более 15 участников представили свои работы в виде рисунков и плакатов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EFAF4-B255-4DD4-88D3-2C94A331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13" y="97239"/>
            <a:ext cx="10515600" cy="232727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февраля 2023 года на второй площадке Морской технической академии имени адмирала Д.Н. Сенявина (Дальневосточный пр., д. 26) состоялось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торжественное мероприятие, посвящённое 100-летию со дня основания Северо-Западного речного пароходства и открытию обновлённой экспозиции.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 мероприятии приняли участие руководители органов исполнительной власти Санкт-Петербурга, морских учебных заведений, иных организаций морского профиля, ветераны Северо-Западного пароходства – участники Великой Отечественной войны и ветераны труда, руководители ветеранских организаций Санкт-Петербурга.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Теперь история пароходства полноценно представлена в музее МТА «Отечества достойные сыны».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BC44A3-27ED-43EE-BC60-5BFB0ADC4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36" y="3513667"/>
            <a:ext cx="3832125" cy="255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CE3316-5242-49F3-8B31-84DFECC77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17" y="2942721"/>
            <a:ext cx="3724182" cy="248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D553B3-E56C-4912-B00E-AFFC19A2D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5" y="2942721"/>
            <a:ext cx="3724185" cy="248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F8960B-84E0-4FFF-983E-54A93042A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13" y="97239"/>
            <a:ext cx="1016000" cy="9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9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8ECFF-A4C7-4511-A501-3AC51FE4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06862"/>
            <a:ext cx="10515600" cy="137054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29 марта 2023 года на второй площадке Морской технической академии имени адмирала Д.Н. Сенявина (Дальневосточный пр., д. 26) состоялась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секция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Медиаресуры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Разговор о море» в рамках ежегодной конференции «Морские традиции в патриотическом воспитании граждан Российской Федерации» – «Море – детям!».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Спикеры секции – специалисты из области образования и журналистики Санкт-Петербурга, Архангельска и Архангельской области. Также в конференции приняли участие более 40 человек из 24 организаций. Основным организатором мероприятия выступил медиацентр академии.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8BA57-2A7C-4510-B64A-8114EB28B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99" y="3415042"/>
            <a:ext cx="3834001" cy="25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0D9858-1D49-4ED0-A92D-82B99948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49" y="3082335"/>
            <a:ext cx="4178300" cy="27855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543898-C246-4389-A62D-D6FB5EC7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" y="3415042"/>
            <a:ext cx="3556000" cy="2667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B42A40-25B1-4DA4-B303-49F1DD05E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13" y="97239"/>
            <a:ext cx="1016000" cy="9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2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pb.ranepa.ru/wp-content/uploads/2022/11/image-52-1024x7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" y="29274"/>
            <a:ext cx="5632754" cy="39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005064"/>
            <a:ext cx="6048672" cy="271249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2022 г. 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ГУАП прошёл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городской форум «Учись управлять!»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студенческих советов средних специальных учебных заведений.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Организатором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масштабного мероприятия выступили студенты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РАНХиГС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форума члены студенческого совета ФСПО провели лекции по вопросам организации и развития самоуправления в учебном заведении, а также поделились своим опытом.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68008" y="4005064"/>
            <a:ext cx="5904656" cy="2664296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2022 г. 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состоялась III региональная школьная научно-практическая конференция «Школа – Вуз. Учимся управлять: технологии управления в современном городе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секций участники обсудили способы профессионального саморазвития молодёжи, возможности самоуправления в школе и вузе, рассмотрели лучшие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и проекты, а также исследования в сфере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pb.ranepa.ru/wp-content/uploads/2022/12/thumbnail_foto-2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32574"/>
            <a:ext cx="5904656" cy="39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362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utd.ru/images/news/DihanieVesni2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559398"/>
            <a:ext cx="3450439" cy="22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617" y="1844824"/>
            <a:ext cx="5780368" cy="1961133"/>
          </a:xfrm>
          <a:prstGeom prst="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93" y="132466"/>
            <a:ext cx="5825892" cy="1535975"/>
          </a:xfrm>
          <a:prstGeom prst="round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12 по 19 мая 2023 г. в Инженерной школе одежды (колледж) ФГБОУ ВО "Санкт-Петербургский государственный университет промышленных технологий и дизайна"  прошёл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 Российский конкурс молодых модельеров и дизайнеров одежды «Дыхание весны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325" y="184482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юбилейный тридцатый раз талантливая креативная молодежь со всей России продемонстрировала свои нестандартные творческие решения и профессиональное мастерство.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Оценивали конкурсные работы члены международного жюри, в состав которого вошли представители России, Белоруссии, Казахстана и Италии.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Темой года стал «Цифровой прорыв». </a:t>
            </a:r>
          </a:p>
        </p:txBody>
      </p:sp>
      <p:pic>
        <p:nvPicPr>
          <p:cNvPr id="1026" name="Picture 2" descr="https://sutd.ru/images/news/Vesn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4" y="4003699"/>
            <a:ext cx="2902498" cy="19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td.ru/images/news/Vesna_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09" y="4592748"/>
            <a:ext cx="2936725" cy="19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84031" y="111107"/>
            <a:ext cx="5763877" cy="1085645"/>
          </a:xfrm>
          <a:prstGeom prst="round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XXIX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Российский конкурс молодых модельеров и дизайнеров одежды «Дыхание весны»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30 сентября по 5 октября 2022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48556" y="1353442"/>
            <a:ext cx="5763877" cy="1605535"/>
          </a:xfrm>
          <a:prstGeom prst="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из разных уголков нашей страны представили одиночные модели и коллекции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компетентными членами жюри, в состав которого вошли представители России, Италии и Казахстана.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Заглавной темой конкурса 2022 года стал «Вирус творчества». </a:t>
            </a:r>
          </a:p>
        </p:txBody>
      </p:sp>
      <p:pic>
        <p:nvPicPr>
          <p:cNvPr id="1030" name="Picture 6" descr="https://sutd.ru/images/news/DihanieVesni2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42" y="3115322"/>
            <a:ext cx="3060672" cy="20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61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16632"/>
            <a:ext cx="7038975" cy="3924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14438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0" i="0" dirty="0">
              <a:solidFill>
                <a:srgbClr val="707079"/>
              </a:solidFill>
              <a:effectLst/>
              <a:latin typeface="Cabi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274" y="4149080"/>
            <a:ext cx="7038975" cy="17663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апреля 2023 года в исполнительной дирекции Союза промышленников и предпринимателей Санкт-Петербурга прошла  встреча членов Союза с руководителем регионального отделения партии  "Единая Россия" Боярским Сергеем Михайловичем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приняли участие представители ВУЗов и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Санкт-Петербурга, руководители общественных объединений, реального сектора экономики и властных структур города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11801" y="4581128"/>
            <a:ext cx="4662711" cy="13343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предложения по совершенствованию системы среднего профессионального образования</a:t>
            </a:r>
          </a:p>
        </p:txBody>
      </p:sp>
      <p:sp>
        <p:nvSpPr>
          <p:cNvPr id="8" name="Выгнутая вниз стрелка 7"/>
          <p:cNvSpPr/>
          <p:nvPr/>
        </p:nvSpPr>
        <p:spPr>
          <a:xfrm>
            <a:off x="4295800" y="6021288"/>
            <a:ext cx="4032448" cy="6480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71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0466" y="1024101"/>
            <a:ext cx="5832648" cy="10164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 «Преподаватель года в системе среднего профессионального образования Санкт-Петербурга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2022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28" y="2130189"/>
            <a:ext cx="5904656" cy="461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Кривоносова Наталья Викторовна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(Санкт‑Петербургский колледж телекоммуникаций им. Э.Т.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Кренкеля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победитель конкурса в номинации «Преподаватель года».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Лузина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ГБПОУ «Петровский колледж»)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победитель конкурса в номинации «Педагог - новатор».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Янцукевич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-Ушакова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(Северо-Западный институт управления – филиал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РАНХиГС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победитель конкурса в номинации «Преподаватель-педагог воспитатель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Мартынова-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Фидельман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Львовна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(Санкт‑Петербургский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архитектурно-строительный колледж) - победитель конкурса в номинации «педагог-исследователь».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преподавателей, принявших участие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9516" y="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 принимает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самое активное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проведении следующих конкурсов: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0514" y="1024101"/>
            <a:ext cx="5987988" cy="101649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Конкурс 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года» в системе среднего профессионального образования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2022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0514" y="2142819"/>
            <a:ext cx="5987989" cy="461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победителей: 16 студентов</a:t>
            </a:r>
          </a:p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место по различным номинациям заняли: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Садовская Елизавета Игоревна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(Инженерная школа одежды (колледж)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Абсолютный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Конкурса.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Прибыльнов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Иван Романович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ГБПОУ «Академия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транспортных технологий») – победитель в номинации «Студент, увлеченный будущей профессией».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Белов Георгий Александрович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ГАПОУ "Морская техническая академия имени адмирала Д.Н. Сенявина) – победитель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номинации «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Студент-творческая личность».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Гомбалевская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Ольга Дмитриевна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ГБПОУ "Петровский колледж") – победитель в номинации «Студент-знаток русского языка» 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Кунтикова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Софья Александровна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 ГБПОУ "Политехнический колледж городского хозяйства") – победитель в номинации «Студент-патриот».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Ивакина Елизавета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Андреевна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(факультета среднего профессионального образования СЗИУ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РАНХиГС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)– победитель в номинации «Студент-лидер».  </a:t>
            </a:r>
          </a:p>
        </p:txBody>
      </p:sp>
    </p:spTree>
    <p:extLst>
      <p:ext uri="{BB962C8B-B14F-4D97-AF65-F5344CB8AC3E}">
        <p14:creationId xmlns:p14="http://schemas.microsoft.com/office/powerpoint/2010/main" val="38184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792" y="265231"/>
            <a:ext cx="6048672" cy="578869"/>
          </a:xfrm>
        </p:spPr>
        <p:txBody>
          <a:bodyPr>
            <a:no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1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87688" y="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b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1544" y="-110007"/>
            <a:ext cx="7225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«Совет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 СПб»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10551668"/>
              </p:ext>
            </p:extLst>
          </p:nvPr>
        </p:nvGraphicFramePr>
        <p:xfrm>
          <a:off x="-23048" y="620688"/>
          <a:ext cx="12023704" cy="623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4245" y="119675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9137" y="2385355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7650" y="3539288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9137" y="4670093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245" y="587727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344" y="1899040"/>
            <a:ext cx="5679631" cy="10531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 в системе среднего профессионального образования Санкт-Петербурга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2996952"/>
            <a:ext cx="5225079" cy="1889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различным специальностям: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 студентов</a:t>
            </a:r>
            <a:endParaRPr lang="ru-RU" sz="23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места заняли: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студентов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8008" y="1917423"/>
            <a:ext cx="5708630" cy="10347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предметные олимпиады в системе среднего профессионального образования Санкт-Петербурга в 2022 году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4032" y="2996952"/>
            <a:ext cx="5184576" cy="1889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различным общеобразовательным дисциплинам: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 студентов</a:t>
            </a:r>
            <a:endParaRPr lang="ru-RU" sz="23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места заняли: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студентов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5925" y="404664"/>
            <a:ext cx="828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 принимает самое активное участие в проведении следующих конкурсов: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9856" y="5174170"/>
            <a:ext cx="5679631" cy="12800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профессиональному мастерству «Профессионалы»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44" y="5174170"/>
            <a:ext cx="2298230" cy="128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61048"/>
            <a:ext cx="623392" cy="2996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23660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1424" y="57744"/>
            <a:ext cx="10081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учреждений, входящих в РОО «Совет директоров СПО СПб» принимают активное участие и ежегодно становятся лауреатами премии Правительства Санкт-Петербурга за выдающиеся достижения в области высшего образования и среднего профессионального образования.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2022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году: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5960" y="2366068"/>
            <a:ext cx="10421053" cy="1437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коллектив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«Петровский колледж»: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Васина Елена Вячеславовна, директор колледжа, Бычков Алексей Юрьевич, заведующий отделением информационных технологий,	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Алещенко Анна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Александровна, начальник многофункционального центра профессиональных квалификаций за работу «Проектное управление – путь к эффективной работе колледжа в условиях инновационного развития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в номинации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«Организационные решения по повышению качества подготовки специалистов»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7" y="2492275"/>
            <a:ext cx="1226805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5960" y="3861048"/>
            <a:ext cx="10421053" cy="17972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«Академия транспортных технологий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Кириллова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Валентина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Владимировна,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заместитель директора по воспитательной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работе,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Анфимова Наталия Геннадьевна, заведующий отделением Сервиса и экономики организации перевозок, Голова Юлия Сергеевна, педагог-организатор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работу «Совершенствование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 воспитания профессионала с использованием электронного портфолио для демонстрации и оценивания личностного развития и профессионального саморазвития студентов профессиональной образовательной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организации» в номинации «В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воспитательной работы со студентами, развития их профессиональных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навыков»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4467" y="5733256"/>
            <a:ext cx="10421053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«Академия машиностроения имени Ж.Я. </a:t>
            </a:r>
            <a:r>
              <a:rPr lang="ru-RU" sz="1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Котина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Кутырь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Виктор Борисович, преподаватель-организатор основ безопасности жизнедеятельности за цикл рассказов «Как просто быть солдатом …» в номинации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воспитательной работы со студентами, развития их профессиональных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навыков»</a:t>
            </a: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767" t="47039" r="59838" b="36161"/>
          <a:stretch/>
        </p:blipFill>
        <p:spPr>
          <a:xfrm>
            <a:off x="147504" y="5648140"/>
            <a:ext cx="1303413" cy="1184921"/>
          </a:xfrm>
          <a:prstGeom prst="rect">
            <a:avLst/>
          </a:prstGeom>
        </p:spPr>
      </p:pic>
      <p:pic>
        <p:nvPicPr>
          <p:cNvPr id="2050" name="Picture 2" descr="Академия транспортных технолог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9066"/>
            <a:ext cx="1517286" cy="13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61048"/>
            <a:ext cx="623392" cy="2996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23660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1424" y="57744"/>
            <a:ext cx="10081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учреждений, входящих в РОО «Совет директоров СПО СПб» принимают активное участие и ежегодно становятся лауреатами премии Правительства Санкт-Петербурга за выдающиеся достижения в области высшего образования и среднего профессионального образования.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году: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5960" y="2366068"/>
            <a:ext cx="10421053" cy="1437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коллектив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«Петровский колледж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Евладова Надежда Владимировна, заместитель директора по учебной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работе,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Фаленков Денис Александрович, начальник центра информатизации образования за работу «Цифровая трансформация колледжа как средство повышения результативности деятельности образовательного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учреждения» в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номинации «Развитие инновационной деятельности в образовательной организации»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7" y="2492275"/>
            <a:ext cx="1226805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5960" y="3861048"/>
            <a:ext cx="10421053" cy="1579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«Академия транспортных технологий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Вишневская Марина Валерьевна, заместитель директора по учебной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работе,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Мельникова Елена Валентиновна, заведующий методическим кабинетом, Распопов Владимир Иванович,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методист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за интегрированный подход при реализации компонентов образовательной программы среднего профессионального образования в процессе подготовки специалистов технического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профиля в номинации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«Учебно-методическое обеспечение учебного процесса, направленное на повышение качества подготовки специалистов»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35175" y="5571568"/>
            <a:ext cx="10421053" cy="12418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ФГБОУ ВО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СПбГЭУ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Гришин Сергей Юрьевич, проректор по социальной и воспитательной работе, Пелевина Лидия Федоровна, директор Колледжа бизнеса и технологий, Нестеренко Екатерина Александровна, заместитель директора Колледжа бизнеса и технологий за работу «Концепция воспитания обучающихся среднего профессионального образования через проектную деятельность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номинации «В области воспитательной работы со студентами, развития их профессиональных навыков»</a:t>
            </a:r>
          </a:p>
        </p:txBody>
      </p:sp>
      <p:pic>
        <p:nvPicPr>
          <p:cNvPr id="2050" name="Picture 2" descr="Академия транспортных технолог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9066"/>
            <a:ext cx="1517286" cy="13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лавная - СПбГЭ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" y="5512802"/>
            <a:ext cx="1395082" cy="139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0" t="23960" r="2750" b="9681"/>
          <a:stretch/>
        </p:blipFill>
        <p:spPr>
          <a:xfrm>
            <a:off x="4474702" y="3140968"/>
            <a:ext cx="7656547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436706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39" y="1916832"/>
            <a:ext cx="4151784" cy="4364614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Формируется перечень специальностей СПО (по направлениям подготовки)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контрольными цифрами приема на 2023-2024 учебный год  в Санкт-Петербурге на сайте Совета директоров: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http://www.sovetdirectorovspospb.ru/3239/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918" t="13860" r="28339" b="65980"/>
          <a:stretch/>
        </p:blipFill>
        <p:spPr>
          <a:xfrm>
            <a:off x="5375920" y="404664"/>
            <a:ext cx="52565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36" y="0"/>
            <a:ext cx="11089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коллеги, спасибо за активное участие в мероприятиях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директоров СПО СПб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  <a:endParaRPr lang="ru-RU" sz="4000" b="1" i="1" dirty="0"/>
          </a:p>
        </p:txBody>
      </p:sp>
      <p:pic>
        <p:nvPicPr>
          <p:cNvPr id="1026" name="Picture 2" descr="История возникновения Санкт-Петербу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949565"/>
            <a:ext cx="8509486" cy="4784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1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1271464" y="2831344"/>
            <a:ext cx="31017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34375" tIns="17188" rIns="34375" bIns="17188" numCol="1" anchor="t" anchorCtr="0" compatLnSpc="1">
            <a:prstTxWarp prst="textNoShape">
              <a:avLst/>
            </a:prstTxWarp>
          </a:bodyPr>
          <a:lstStyle/>
          <a:p>
            <a:endParaRPr lang="th-TH" sz="677"/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1784205" y="5037980"/>
            <a:ext cx="27190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Информация о кандидатурах для включения в состав комиссии по развитию студенческого спорта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83117"/>
            <a:ext cx="9159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РОО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«Совет директоров СПО СПб»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государственными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структурами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и организациями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13477" y="3822494"/>
            <a:ext cx="35980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по физической культуре и спорту (организация спартакиады </a:t>
            </a:r>
            <a:r>
              <a:rPr lang="ru-RU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04973" y="3871997"/>
            <a:ext cx="2845485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по информатизации и связям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7975" y="5314409"/>
            <a:ext cx="35980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по молодежной политике и взаимодействию с общественными организациями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20049" y="3719168"/>
            <a:ext cx="37361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 ГБУ «Координационный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научно-технических и образовательных программ» при КНВШ Правительства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20049" y="5314409"/>
            <a:ext cx="35980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отбора на военную службу по контракту (1 разряда) по городу Санкт-Петербургу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918568" y="5296292"/>
            <a:ext cx="2861917" cy="12336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«Северо-Западное агентство услуг»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20136" y="1077005"/>
            <a:ext cx="3598059" cy="121548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«Союз директоров средних специальных учебных заведений России»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28024" y="1083372"/>
            <a:ext cx="3598059" cy="121548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МОО «Совет ректоров вузов Санкт-Петербурга и Ленинградской области»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4" name="AutoShape 2" descr="СОВЕТ РЕКТОРОВ ВУЗОВ САНКТ-ПЕТЕРБУРГА И ЛЕНИНГРАДСКОЙ ОБЛАСТИ — Межрегиональная  общественная организация развития высшего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7279"/>
          <a:stretch/>
        </p:blipFill>
        <p:spPr>
          <a:xfrm>
            <a:off x="99394" y="980519"/>
            <a:ext cx="1628630" cy="1422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r="7528"/>
          <a:stretch/>
        </p:blipFill>
        <p:spPr>
          <a:xfrm>
            <a:off x="5815725" y="1043649"/>
            <a:ext cx="1368152" cy="1407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2400179"/>
            <a:ext cx="3600400" cy="93923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930653" y="2445543"/>
            <a:ext cx="4248472" cy="75045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Санкт-Петербургская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Торгово-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промышленная палата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5595" y="2670488"/>
            <a:ext cx="2450160" cy="9236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КНВШ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918568" y="2526107"/>
            <a:ext cx="2732571" cy="9594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образованию</a:t>
            </a:r>
            <a:endParaRPr lang="ru-RU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" y="4395175"/>
            <a:ext cx="5282952" cy="243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519936" y="2708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564" y="90596"/>
            <a:ext cx="5310064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с международным участием «Инновационные технологии в работе и обучении среднего медицинского персонала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СПб ГБПОУ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«Петровский колледж»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13-14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343" y="1843083"/>
            <a:ext cx="5288285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конференции - 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инновационными технологиями в работе и обучении среднего медицинского персонала и лучших мировых практик сохранения профессионального здоровья медицинского персонала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конференции: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институт бизнеса и инноваций»; ООО «Издательский Дом СТЕЛЛА» (Общество специалистов «Международное медицинское сотрудничество») при поддержке РОО «Совет директоров СПО СПб» и Комитета по здравоохранению Санкт-Петербурга.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509120"/>
            <a:ext cx="3240360" cy="216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18" y="4509119"/>
            <a:ext cx="3240361" cy="216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663952" y="90596"/>
            <a:ext cx="6264696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«Новые векторы развития среднего профессионального образования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СПб ГБПОУ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транспортных технологий»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2022 года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63952" y="1831673"/>
            <a:ext cx="6264696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олее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участников из 42 регионов 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деловой части форума состоялось пленарное заседание, где обсуждались вопросы обновления содержания, организации и технологий профессионального образования и обучения, перспективы реализации стратегической инициативы «</a:t>
            </a:r>
            <a:r>
              <a:rPr lang="ru-RU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развитие образовательно-производственных центров (кластеров).</a:t>
            </a:r>
          </a:p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конференции был продолжен в секционных заседаниях. </a:t>
            </a:r>
          </a:p>
        </p:txBody>
      </p:sp>
    </p:spTree>
    <p:extLst>
      <p:ext uri="{BB962C8B-B14F-4D97-AF65-F5344CB8AC3E}">
        <p14:creationId xmlns:p14="http://schemas.microsoft.com/office/powerpoint/2010/main" val="32254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89079" y="4713652"/>
            <a:ext cx="5767057" cy="198344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327139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декабря 2022 г.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прошла VII Городская конференция «Подготовка профессиональных кадров для ЖКХ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89079" y="4828213"/>
            <a:ext cx="576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работы конференции охватывают широкий спектр тем в части оперативного взаимодействия участников отрасли, кадрового обеспечения жилищно-коммунальной сферы в условиях реформирования, а также актуальные вопросы развития новых направлений в этой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бро пожаловать на официальный сайт СПб ГБ ПОУ 'Академия управления  городской средой, градостроительства и печа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18" y="30534"/>
            <a:ext cx="106684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56" y="1384897"/>
            <a:ext cx="5494927" cy="3052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384896"/>
            <a:ext cx="5424924" cy="30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0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19936" y="2708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67442" y="116632"/>
            <a:ext cx="5310064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студенческая научно-практическая конференция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будущего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СПб ГБПОУ «Академия транспортных технологий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9221" y="1869119"/>
            <a:ext cx="5288285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«Тенденция развития общественного транспорта»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«Технологии дорог будущего»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«Технологии транспорта будущего»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и транспорт будущего»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докладчики – 84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модераторы секций – 14 человек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обучающиеся – 204 чел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– 9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79" y="116632"/>
            <a:ext cx="6264696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«Российская энергетика: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перезагрузка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ГБПОУ «Академия транспортных технологий»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декабря 2022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79" y="1857709"/>
            <a:ext cx="6264696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конференции приняли участие студенты средних профессиональных учебных заведений нашего города. В своих докладах они рассмотрели вопросы, связанные с зеленой энергетикой, инновациями в области передачи и распределения энергии, с энергетической безопасностью, а также подняли проблему цифровой трансформации энергетической отрасли.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535155"/>
            <a:ext cx="2646045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363" y="4535154"/>
            <a:ext cx="2646045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24019"/>
            <a:ext cx="4536963" cy="20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19936" y="2708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1384" y="188640"/>
            <a:ext cx="10369152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Круглого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преподавателями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ВУЗов г. Санкт-Петербурга на тему: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«Формы и методы работы по ВФСК ГТО в высших и средних профессиональных учебных заведениях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С.-Петербурга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СПб ГБПОУ «Академия транспортных технологий»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4800" y="1988840"/>
            <a:ext cx="3467184" cy="4595329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обсудили актуальные проблемы реализации Всероссийского физкультурно-спортивного комплекса «Готов к труду и обороне» (ВФСК ГТО) в образовательных организациях и отметили влияние уровня физической подготовленности студентов на работоспособность будущих специалистов, на их социальное здоровье.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8839"/>
            <a:ext cx="3688429" cy="459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8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f41ab4a-b7e2-4865-b9a3-291840acfe6f">7VF5KMQTPTXY-6-2</_dlc_DocId>
    <_dlc_DocIdUrl xmlns="df41ab4a-b7e2-4865-b9a3-291840acfe6f">
      <Url>https://portal.petrocollege.ru/_layouts/15/DocIdRedir.aspx?ID=7VF5KMQTPTXY-6-2</Url>
      <Description>7VF5KMQTPTXY-6-2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9DECAF42DF4C1448C93826D92A1631D" ma:contentTypeVersion="2" ma:contentTypeDescription="Создание документа." ma:contentTypeScope="" ma:versionID="3af4159342cf4ebf59299f419a4f4a66">
  <xsd:schema xmlns:xsd="http://www.w3.org/2001/XMLSchema" xmlns:xs="http://www.w3.org/2001/XMLSchema" xmlns:p="http://schemas.microsoft.com/office/2006/metadata/properties" xmlns:ns2="df41ab4a-b7e2-4865-b9a3-291840acfe6f" targetNamespace="http://schemas.microsoft.com/office/2006/metadata/properties" ma:root="true" ma:fieldsID="477a2e5a6968d71f865c2ee3fd8432b2" ns2:_="">
    <xsd:import namespace="df41ab4a-b7e2-4865-b9a3-291840acfe6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1ab4a-b7e2-4865-b9a3-291840acfe6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62F19D-F597-4593-B760-DD0007729E5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df41ab4a-b7e2-4865-b9a3-291840acfe6f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40D707-170D-4583-9BC4-8BAD4042035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CC2C6A2-194A-4318-9983-705E098F29E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BD44AB9-9713-4396-9527-2BD4E42BD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1ab4a-b7e2-4865-b9a3-291840acf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6763</TotalTime>
  <Words>4377</Words>
  <Application>Microsoft Office PowerPoint</Application>
  <PresentationFormat>Широкоэкранный</PresentationFormat>
  <Paragraphs>339</Paragraphs>
  <Slides>44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9" baseType="lpstr">
      <vt:lpstr>Arial</vt:lpstr>
      <vt:lpstr>Cabin</vt:lpstr>
      <vt:lpstr>Calibri</vt:lpstr>
      <vt:lpstr>Evolventa</vt:lpstr>
      <vt:lpstr>Evolventa Bold</vt:lpstr>
      <vt:lpstr>HK Grotesk Bold Bold</vt:lpstr>
      <vt:lpstr>IrisUPC</vt:lpstr>
      <vt:lpstr>Lato Black</vt:lpstr>
      <vt:lpstr>Symbol</vt:lpstr>
      <vt:lpstr>Tahoma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Общее число членов РОО «Совет директоров СПО СПб» - 48 руководителей образовательных учреждений с различной ведомственной подчиненностью: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 сентября 2022 года в Морской технической академии имени адмирала Д.Н. Сенявина (пр. Народного Ополчения, д. 189) состоялось торжественное открытие двух мастерских по компетенциям: «Безопасность жизнедеятельности на судне» и «Экспедирование грузов». В мероприятии приняли участие заместитель начальника отдела профессионального образования Комитета по образованию Светлана Белик, заместитель начальника Поисково-спасательной службы Санкт-Петербурга Андрей Багоцкий, помощник генерального директора по экономике ООО «Терминал Святого Петра» Владимир Сандецкий, сотрудники и курсанты академии.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февраля 2023 года на второй площадке Морской технической академии имени адмирала Д.Н. Сенявина (Дальневосточный пр., д. 26) состоялось торжественное мероприятие, посвящённое 100-летию со дня основания Северо-Западного речного пароходства и открытию обновлённой экспозиции. В мероприятии приняли участие руководители органов исполнительной власти Санкт-Петербурга, морских учебных заведений, иных организаций морского профиля, ветераны Северо-Западного пароходства – участники Великой Отечественной войны и ветераны труда, руководители ветеранских организаций Санкт-Петербурга.  Теперь история пароходства полноценно представлена в музее МТА «Отечества достойные сыны». </vt:lpstr>
      <vt:lpstr>29 марта 2023 года на второй площадке Морской технической академии имени адмирала Д.Н. Сенявина (Дальневосточный пр., д. 26) состоялась секция «Медиаресуры. Разговор о море» в рамках ежегодной конференции «Морские традиции в патриотическом воспитании граждан Российской Федерации» – «Море – детям!». Спикеры секции – специалисты из области образования и журналистики Санкт-Петербурга, Архангельска и Архангельской области. Также в конференции приняли участие более 40 человек из 24 организаций. Основным организатором мероприятия выступил медиацентр академии.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Формируется перечень специальностей СПО (по направлениям подготовки)  с контрольными цифрами приема на 2023-2024 учебный год  в Санкт-Петербурге на сайте Совета директоров: http://www.sovetdirectorovspospb.ru/3239/ 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результатах выполнения Программы развития СПб ГБПОУ «Петровский колледж» за 2016-2018 гг</dc:title>
  <dc:creator>Веретенникова Елена Петровна</dc:creator>
  <cp:lastModifiedBy>Веретенникова Елена Петровна</cp:lastModifiedBy>
  <cp:revision>478</cp:revision>
  <dcterms:created xsi:type="dcterms:W3CDTF">2019-10-22T08:56:53Z</dcterms:created>
  <dcterms:modified xsi:type="dcterms:W3CDTF">2023-07-12T13:20:02Z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200</vt:r8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ntentTypeId">
    <vt:lpwstr>0x010100A9DECAF42DF4C1448C93826D92A1631D</vt:lpwstr>
  </property>
  <property fmtid="{D5CDD505-2E9C-101B-9397-08002B2CF9AE}" pid="7" name="_dlc_DocIdItemGuid">
    <vt:lpwstr>693d1289-6f8f-46ac-9cee-59170f679e5c</vt:lpwstr>
  </property>
</Properties>
</file>