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handoutMasterIdLst>
    <p:handoutMasterId r:id="rId17"/>
  </p:handoutMasterIdLst>
  <p:sldIdLst>
    <p:sldId id="256" r:id="rId6"/>
    <p:sldId id="257" r:id="rId7"/>
    <p:sldId id="261" r:id="rId8"/>
    <p:sldId id="259" r:id="rId9"/>
    <p:sldId id="266" r:id="rId10"/>
    <p:sldId id="260" r:id="rId11"/>
    <p:sldId id="267" r:id="rId12"/>
    <p:sldId id="262" r:id="rId13"/>
    <p:sldId id="263" r:id="rId14"/>
    <p:sldId id="264" r:id="rId15"/>
    <p:sldId id="265" r:id="rId16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CFBB"/>
    <a:srgbClr val="B3A2C7"/>
    <a:srgbClr val="C3D69B"/>
    <a:srgbClr val="7BDDD0"/>
    <a:srgbClr val="558ED5"/>
    <a:srgbClr val="FFFFCC"/>
    <a:srgbClr val="FFFEB0"/>
    <a:srgbClr val="068FAA"/>
    <a:srgbClr val="AFE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43" autoAdjust="0"/>
    <p:restoredTop sz="94660"/>
  </p:normalViewPr>
  <p:slideViewPr>
    <p:cSldViewPr>
      <p:cViewPr>
        <p:scale>
          <a:sx n="100" d="100"/>
          <a:sy n="100" d="100"/>
        </p:scale>
        <p:origin x="1968" y="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65" cy="49839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866" y="2"/>
            <a:ext cx="2890665" cy="498395"/>
          </a:xfrm>
          <a:prstGeom prst="rect">
            <a:avLst/>
          </a:prstGeom>
        </p:spPr>
        <p:txBody>
          <a:bodyPr vert="horz" lIns="90727" tIns="45363" rIns="90727" bIns="45363" rtlCol="0"/>
          <a:lstStyle>
            <a:lvl1pPr algn="r">
              <a:defRPr sz="1200"/>
            </a:lvl1pPr>
          </a:lstStyle>
          <a:p>
            <a:fld id="{5453349B-D4A0-4B49-AB05-A248BAE9EC27}" type="datetimeFigureOut">
              <a:rPr lang="ru-RU" smtClean="0"/>
              <a:t>07.03.2023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890665" cy="498395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866" y="9428244"/>
            <a:ext cx="2890665" cy="498395"/>
          </a:xfrm>
          <a:prstGeom prst="rect">
            <a:avLst/>
          </a:prstGeom>
        </p:spPr>
        <p:txBody>
          <a:bodyPr vert="horz" lIns="90727" tIns="45363" rIns="90727" bIns="45363" rtlCol="0" anchor="b"/>
          <a:lstStyle>
            <a:lvl1pPr algn="r">
              <a:defRPr sz="1200"/>
            </a:lvl1pPr>
          </a:lstStyle>
          <a:p>
            <a:fld id="{34CB5D59-E011-46AF-AF7D-6BA469B9EA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932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D30F-58CE-4364-BDD8-5C599B2F0ED3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footer_new12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87500" y="6021288"/>
            <a:ext cx="7556500" cy="836712"/>
          </a:xfrm>
          <a:prstGeom prst="rect">
            <a:avLst/>
          </a:prstGeom>
          <a:noFill/>
        </p:spPr>
      </p:pic>
      <p:pic>
        <p:nvPicPr>
          <p:cNvPr id="7" name="Picture 2" descr="C:\Documents and Settings\Admin\Рабочий стол\logo_new21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" y="0"/>
            <a:ext cx="3923928" cy="14127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3D30F-58CE-4364-BDD8-5C599B2F0ED3}" type="datetimeFigureOut">
              <a:rPr lang="ru-RU" smtClean="0"/>
              <a:pPr/>
              <a:t>07.03.2023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8351F-33E5-4A3B-A99F-441E7915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990656" cy="1470025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взаимодействия 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АО «Корпорация морского приборостроения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Научно-технический совет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Корпорации морского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приборостроения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10.03.2023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55576" y="49411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395788"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Васина Елена Вячеславовна</a:t>
            </a:r>
          </a:p>
          <a:p>
            <a:pPr indent="4395788"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</a:p>
          <a:p>
            <a:pPr indent="4395788" algn="l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СПб ГБПОУ «Петровский колледж»,</a:t>
            </a:r>
          </a:p>
          <a:p>
            <a:pPr indent="4395788" algn="l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октор экономических наук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-3757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непрерывного образования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17436"/>
            <a:ext cx="8229600" cy="5437772"/>
          </a:xfrm>
        </p:spPr>
        <p:txBody>
          <a:bodyPr>
            <a:normAutofit/>
          </a:bodyPr>
          <a:lstStyle/>
          <a:p>
            <a:pPr marL="176213" indent="-176213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Согласованы направления подготовки (специальности):</a:t>
            </a:r>
          </a:p>
          <a:p>
            <a:pPr marL="363538" indent="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Машиностроение;</a:t>
            </a:r>
          </a:p>
          <a:p>
            <a:pPr marL="363538" indent="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Мехатроника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роботехника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63538" indent="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Информационные системы и технологии;</a:t>
            </a:r>
          </a:p>
          <a:p>
            <a:pPr marL="363538" indent="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Приборостроение;</a:t>
            </a:r>
          </a:p>
          <a:p>
            <a:pPr marL="363538" indent="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Радиоэлектронные системы и комплексы;</a:t>
            </a:r>
          </a:p>
          <a:p>
            <a:pPr marL="363538" indent="0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качеством</a:t>
            </a:r>
          </a:p>
          <a:p>
            <a:pPr marL="0" indent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Формируются интегрированные учебные планы подготовки специалистов;</a:t>
            </a:r>
          </a:p>
          <a:p>
            <a:pPr marL="0" indent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Организованы встречи представителей университетов с обучающимися колледжа;</a:t>
            </a:r>
          </a:p>
          <a:p>
            <a:pPr marL="0" indent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Организована практическая подготовка студентов СПб ГМТУ на территории СПб ГБПОУ «Петровский колледж»;</a:t>
            </a:r>
          </a:p>
          <a:p>
            <a:pPr marL="0" indent="0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Организовано участие обучающихся колледжа в Днях открытых дверей университетов</a:t>
            </a:r>
          </a:p>
        </p:txBody>
      </p:sp>
    </p:spTree>
    <p:extLst>
      <p:ext uri="{BB962C8B-B14F-4D97-AF65-F5344CB8AC3E}">
        <p14:creationId xmlns:p14="http://schemas.microsoft.com/office/powerpoint/2010/main" val="3247243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подготовка обучающихся 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СПб ГБПОУ «Петровский колледж» на территории 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Концернов Корпорации морского приборостроения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и проведении практики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«НПО «Концерн «Аврора»;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и проведении практики обучающихся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АО «Концерн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Океанприбор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производственной практики;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Календарно-учебный график прохождения практик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7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подготовка кадров по направлению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морского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приборостроения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29442"/>
            <a:ext cx="7836317" cy="290892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 перечень специальностей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профессий,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востребованных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предприятиях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корпорации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- 09.02.07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системы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- 09.02.08 Интеллектуальные интегрированные системы;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- 27.02.07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качеством продукции, процессов 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услуг;</a:t>
            </a:r>
          </a:p>
          <a:p>
            <a:pPr marL="363538" indent="-363538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- 44.02.06 Профессиональное обучение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производственного обучения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участка)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- 11.01.01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Монтажник радиоэлектронной аппаратуры и приборов</a:t>
            </a:r>
          </a:p>
          <a:p>
            <a:pPr marL="363538" indent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Контролер радиоэлектронной аппаратуры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marL="363538" indent="0" algn="just">
              <a:spcBef>
                <a:spcPts val="0"/>
              </a:spcBef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приборов;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47888" indent="-1784350" algn="just"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Монтажник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радиоэлектронной аппаратуры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marL="2147888" indent="-1784350" algn="just">
              <a:spcBef>
                <a:spcPts val="0"/>
              </a:spcBef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приборов;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60575" indent="-1697038" algn="just">
              <a:spcBef>
                <a:spcPts val="0"/>
              </a:spcBef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Регулировщик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радиоэлектронной аппаратуры и приборов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86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подготовка кадров по направлению 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морского приборостроения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переподготовка и повышение квалификации по рабочим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профессиям 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«Концерн «НПО «Аврора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- 14618 Монтажник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РЭАиП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57 чел.;</a:t>
            </a:r>
          </a:p>
          <a:p>
            <a:pPr indent="20638" algn="just">
              <a:buFontTx/>
              <a:buChar char="-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18559 Слесарь-сборщик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РЭАиП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34 чел.;</a:t>
            </a:r>
          </a:p>
          <a:p>
            <a:pPr indent="20638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17861 Регулировщик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РЭАиП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69 чел.;</a:t>
            </a:r>
          </a:p>
          <a:p>
            <a:pPr indent="20638" algn="just"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13047 Контролер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РЭАиП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62 чел.</a:t>
            </a:r>
          </a:p>
          <a:p>
            <a:pPr>
              <a:buFontTx/>
              <a:buChar char="-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целевого приема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студентов колледжа по основным образовательным программам (очное, заочное, очно-заочное)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31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Морское приборостроение (машиностроение)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- 11.01.01  Монтажник радиоэлектронной аппаратуры и приборов</a:t>
            </a:r>
          </a:p>
          <a:p>
            <a:pPr marL="363538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Квалификации: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Контролер радиоэлектронной аппаратуры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marL="363538" indent="0" algn="just">
              <a:spcBef>
                <a:spcPts val="0"/>
              </a:spcBef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приборов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0" algn="just">
              <a:spcBef>
                <a:spcPts val="0"/>
              </a:spcBef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Монтажник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радиоэлектронной аппаратуры и</a:t>
            </a:r>
          </a:p>
          <a:p>
            <a:pPr marL="363538" indent="0" algn="just">
              <a:spcBef>
                <a:spcPts val="0"/>
              </a:spcBef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приборов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indent="0" algn="just">
              <a:spcBef>
                <a:spcPts val="0"/>
              </a:spcBef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Регулировщик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радиоэлектронной аппаратуры и</a:t>
            </a:r>
          </a:p>
          <a:p>
            <a:pPr marL="363538" indent="0" algn="just">
              <a:spcBef>
                <a:spcPts val="0"/>
              </a:spcBef>
              <a:buNone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приборов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- 09.02.07  Информационные системы и программирование;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- 09.02.08 Интеллектуальные интегрированные системы;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- 27.02.07 Управление качеством продукции, процессов и услуг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Краткосрочные образовательные программы;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перечень лабораторий и оборудования;</a:t>
            </a:r>
          </a:p>
          <a:p>
            <a:pPr algn="just">
              <a:spcBef>
                <a:spcPts val="0"/>
              </a:spcBef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Сформирована рабочая группа по подготовке документов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образовательно-производственного кластера 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Федерального проекта «Профессионалитет»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900728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Электрорадиомонтажная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мастерская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1797688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образовательно-производственного 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на территории Музея военно-морской славы 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г. Кронштадт 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рабочая группа из работников концернов Корпорации морского приборостроения, СПб ГЭТУ «ЛЭТИ», СПб ГБПОУ «Петровский колледж» и Корпоративного университета Санкт-Петербурга;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Согласованы компетенции в области морского приборостроения:</a:t>
            </a:r>
          </a:p>
          <a:p>
            <a:pPr marL="0" indent="363538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морские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приборы и устройства;</a:t>
            </a:r>
          </a:p>
          <a:p>
            <a:pPr marL="0" indent="363538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морские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информационно-измерительные системы;</a:t>
            </a:r>
          </a:p>
          <a:p>
            <a:pPr marL="0" indent="363538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информационно-управляющие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морской техники;</a:t>
            </a:r>
          </a:p>
          <a:p>
            <a:pPr marL="0" indent="363538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корабельное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вооружение;</a:t>
            </a:r>
          </a:p>
          <a:p>
            <a:pPr marL="0" indent="363538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робототехнические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и подводные роботы;</a:t>
            </a:r>
          </a:p>
          <a:p>
            <a:pPr marL="363538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самоходные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позиционные и буксируемые необитаемые подводные аппараты.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перечень оборудования для оснащения образовательно-производственного центра;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план расстановки элементов оборудования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068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полигон 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Музея военно-морской славы 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г. Кронштадт 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770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на территории «Точки кипения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Petrocollege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проектного офиса Совета молодых ученых и специалистов Корпорации морского приборостроения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75656"/>
            <a:ext cx="8229600" cy="51216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Бочарова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Дарья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Совета молодых специалистов, АО «Концерн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Океанприбор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Дементьев Илья Игоревич – к.т.н., начальник учебно-методического центра, АО «Концерн 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Океанприбор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Янкин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Юрий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Юрьевич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Начальник лаборатории, АО «Концерн «НПО «Аврора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Семенова Анфиса Александровна - Специалист по кадрам 3 кат., АО «Концерн «НПО «Аврора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Скиданов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Никита Геннадьевич - Ведущий инженер, АО «Концерн «ЦНИИ «Электроприбор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Лукоянов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Егор Васильевич – к.т.н., научный сотрудник, заместитель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СМУС, АО «Концерн «ЦНИИ «Электроприбор;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Горобец Елена Александровна – специалист по персоналу, секретарь СМУС,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АО «Концерн «ЦНИИ «Электроприбор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Максимов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Олегович - Заведующий отделением отделения практического обучения 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карьеры;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Бычков Алексей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Юрьевич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Заведующий отделением информационных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Солодов Максим Михайлович – преподаватель отделения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Меньшикова Ангелина Николаевна - Методист отделения промышленных технологий 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судостроения;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Рябченко Данил Сергеевич - Преподаватель отделения промышленных технологий 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судостроения</a:t>
            </a:r>
            <a:endParaRPr lang="en-US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582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на территории «Точки кипения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Petrocollege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проектного офиса Совета молодых ученых и специалистов Корпорации морского приборостроения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1967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Тематические встречи: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21.10.2022 - Создание образовательно-производственного центра на территории Музея военно-морской славы в г. Кронштадт;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25.11.2022 - Оснащение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образовательно-производственного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Музея военно-морской славы в г. Кронштадт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16.01.2023 - Реализация мероприятий на территории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Музея военно-морской славы в г.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Кронштадт;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03.03.2023 – Презентация профориентации обучающего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квеста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downloader.disk.yandex.ru/preview/8985d1b91c418bf1c61b8b67348234e248a02ddcf75a994bf4bff2fbd668e3ee/64075862/3D7TvSi4vijR9EJFKpXGDc2xOrWK13jlOtAImBQgApT5X4D4jT4ZrIA_zRhlMM7PtSXKNqyGRLSGYf54e4yL-Q%3D%3D?uid=0&amp;filename=IMG_8289.jpg&amp;disposition=inline&amp;hash=&amp;limit=0&amp;content_type=image%2Fjpeg&amp;owner_uid=0&amp;tknv=v2&amp;size=1553x7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71956"/>
            <a:ext cx="3209531" cy="21387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downloader.disk.yandex.ru/preview/3ad185ae9be030808fdf90ea2e4c8ba0c0a5414cf9089f458b6aa7c67408ae91/64075862/00n6LkaTUtuo23KHVl4aPlQI9TrZEX5LDU5ko4d6u4plFnxSieCXCPrOJGXStRXGy4Ec08f_hQUyJFSXl8aVFg%3D%3D?uid=0&amp;filename=IMG_8317.jpg&amp;disposition=inline&amp;hash=&amp;limit=0&amp;content_type=image%2Fjpeg&amp;owner_uid=0&amp;tknv=v2&amp;size=1553x78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303427"/>
            <a:ext cx="3312368" cy="22073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330370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презентации_колледж [только чтение]" id="{CDCAA771-7DAD-4297-8705-73BD251D0101}" vid="{4B53814D-DB3A-4D66-9FCB-0DB81AC98D1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f41ab4a-b7e2-4865-b9a3-291840acfe6f">7VF5KMQTPTXY-6-2</_dlc_DocId>
    <_dlc_DocIdUrl xmlns="df41ab4a-b7e2-4865-b9a3-291840acfe6f">
      <Url>https://portal.petrocollege.ru/_layouts/15/DocIdRedir.aspx?ID=7VF5KMQTPTXY-6-2</Url>
      <Description>7VF5KMQTPTXY-6-2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9DECAF42DF4C1448C93826D92A1631D" ma:contentTypeVersion="2" ma:contentTypeDescription="Создание документа." ma:contentTypeScope="" ma:versionID="3af4159342cf4ebf59299f419a4f4a66">
  <xsd:schema xmlns:xsd="http://www.w3.org/2001/XMLSchema" xmlns:xs="http://www.w3.org/2001/XMLSchema" xmlns:p="http://schemas.microsoft.com/office/2006/metadata/properties" xmlns:ns2="df41ab4a-b7e2-4865-b9a3-291840acfe6f" targetNamespace="http://schemas.microsoft.com/office/2006/metadata/properties" ma:root="true" ma:fieldsID="477a2e5a6968d71f865c2ee3fd8432b2" ns2:_="">
    <xsd:import namespace="df41ab4a-b7e2-4865-b9a3-291840acfe6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41ab4a-b7e2-4865-b9a3-291840acfe6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40D707-170D-4583-9BC4-8BAD4042035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B62F19D-F597-4593-B760-DD0007729E5B}">
  <ds:schemaRefs>
    <ds:schemaRef ds:uri="http://schemas.microsoft.com/office/2006/documentManagement/types"/>
    <ds:schemaRef ds:uri="http://purl.org/dc/dcmitype/"/>
    <ds:schemaRef ds:uri="df41ab4a-b7e2-4865-b9a3-291840acfe6f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CC2C6A2-194A-4318-9983-705E098F29E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BD44AB9-9713-4396-9527-2BD4E42BD2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41ab4a-b7e2-4865-b9a3-291840acfe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Собрание ОИПТС</Template>
  <TotalTime>5163</TotalTime>
  <Words>805</Words>
  <Application>Microsoft Office PowerPoint</Application>
  <PresentationFormat>Экран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Презентация1</vt:lpstr>
      <vt:lpstr>Основные направления взаимодействия  с АО «Корпорация морского приборостроения»  Научно-технический совет  Корпорации морского приборостроения 10.03.2023 </vt:lpstr>
      <vt:lpstr>Целевая подготовка кадров по направлению  морского приборостроения</vt:lpstr>
      <vt:lpstr>Целевая подготовка кадров по направлению  морского приборостроения</vt:lpstr>
      <vt:lpstr>Создание образовательно-производственного кластера  в рамках Федерального проекта «Профессионалитет»</vt:lpstr>
      <vt:lpstr>Электрорадиомонтажная мастерская</vt:lpstr>
      <vt:lpstr>Создание образовательно-производственного  центра на территории Музея военно-морской славы  в г. Кронштадт </vt:lpstr>
      <vt:lpstr>Образовательный полигон  на территории Музея военно-морской славы  в г. Кронштадт </vt:lpstr>
      <vt:lpstr>Создание на территории «Точки кипения Petrocollege» проектного офиса Совета молодых ученых и специалистов Корпорации морского приборостроения</vt:lpstr>
      <vt:lpstr>Создание на территории «Точки кипения Petrocollege» проектного офиса Совета молодых ученых и специалистов Корпорации морского приборостроения</vt:lpstr>
      <vt:lpstr>Система непрерывного образования</vt:lpstr>
      <vt:lpstr>Практическая подготовка обучающихся  СПб ГБПОУ «Петровский колледж» на территории  Концернов Корпорации морского приборостроения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Отделение информационно-промышленных технологий и судостроения</dc:title>
  <dc:creator>Игумнова Дарья Геннадьевна</dc:creator>
  <cp:lastModifiedBy>Ерусланкина Елена Игоревна</cp:lastModifiedBy>
  <cp:revision>241</cp:revision>
  <cp:lastPrinted>2023-03-07T12:56:56Z</cp:lastPrinted>
  <dcterms:created xsi:type="dcterms:W3CDTF">2016-01-12T07:16:13Z</dcterms:created>
  <dcterms:modified xsi:type="dcterms:W3CDTF">2023-03-07T13:01:57Z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200</vt:r8>
  </property>
  <property fmtid="{D5CDD505-2E9C-101B-9397-08002B2CF9AE}" pid="3" name="TemplateUrl">
    <vt:lpwstr/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ntentTypeId">
    <vt:lpwstr>0x010100A9DECAF42DF4C1448C93826D92A1631D</vt:lpwstr>
  </property>
  <property fmtid="{D5CDD505-2E9C-101B-9397-08002B2CF9AE}" pid="7" name="_dlc_DocIdItemGuid">
    <vt:lpwstr>693d1289-6f8f-46ac-9cee-59170f679e5c</vt:lpwstr>
  </property>
</Properties>
</file>