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32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CFBB"/>
    <a:srgbClr val="B3A2C7"/>
    <a:srgbClr val="C3D69B"/>
    <a:srgbClr val="7BDDD0"/>
    <a:srgbClr val="558ED5"/>
    <a:srgbClr val="FFFFCC"/>
    <a:srgbClr val="FFFEB0"/>
    <a:srgbClr val="068FAA"/>
    <a:srgbClr val="AFE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 autoAdjust="0"/>
    <p:restoredTop sz="94660"/>
  </p:normalViewPr>
  <p:slideViewPr>
    <p:cSldViewPr>
      <p:cViewPr varScale="1">
        <p:scale>
          <a:sx n="115" d="100"/>
          <a:sy n="115" d="100"/>
        </p:scale>
        <p:origin x="15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349B-D4A0-4B49-AB05-A248BAE9EC27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B5D59-E011-46AF-AF7D-6BA469B9E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32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footer_new1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7500" y="6021288"/>
            <a:ext cx="7556500" cy="836712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logo_new2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0"/>
            <a:ext cx="3923928" cy="1412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3D30F-58CE-4364-BDD8-5C599B2F0ED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990656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 ОБРАЗОВАТЕЛЬНОГО ПРОЦЕССА ПОДГОТОВКИ СПЕЦИАЛИСТОВ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«МОРСКОГО ПРИБОРОСТРОЕНИЯ»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измеритель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иммитанса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U1733C </a:t>
            </a:r>
            <a:endParaRPr lang="ru-RU" sz="32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51520" y="1533426"/>
            <a:ext cx="4752528" cy="5063926"/>
          </a:xfrm>
        </p:spPr>
        <p:txBody>
          <a:bodyPr>
            <a:noAutofit/>
          </a:bodyPr>
          <a:lstStyle/>
          <a:p>
            <a:pPr marL="0" indent="44450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измеритель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иммитанса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U1733C позволяет проводить измерения на частоте до 100 кГц — функция, доступная обычно только в настольных приборах. Функция автоматической идентификации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обеспечивает определение и отображение типа компонента, а также детальный анализ компонента, включая значения полного сопротивления (Z), эквивалентного последовательного сопротивления (ESR) и сопротивления постоянному току (DCR). </a:t>
            </a:r>
          </a:p>
          <a:p>
            <a:pPr marL="0" indent="44450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непрерывной работы от батареи составляет 16 часов, что идеально подходит для проведения тестирования в полевых условиях. </a:t>
            </a:r>
          </a:p>
          <a:p>
            <a:pPr marL="0" indent="44450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линейка ручных измерителей емкости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иммитанса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(LCR)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Keysight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серии U1700 позволяет быстро выполнять базовые измерения сопротивления, индуктивности и емкости.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48" y="1700808"/>
            <a:ext cx="3988198" cy="39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16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</a:t>
            </a: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мультиметр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ОММЕГА 115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5004379" cy="458364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погрешность 0,15%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 разряда (до 40000)</a:t>
            </a: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-RMS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и переменное напряжение до 1000 В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и переменный ток до 10 А (до 20 А кратковременно)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до 40 МОм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частоты, ёмкости и температуры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токовой петли 4-20мА%</a:t>
            </a: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Прозвонка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цепей, тест диодов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удержания показаний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минимальных и максимальных значений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 измерения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пиковых значений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ЖК-дисплей с подсветкой и графической шкалой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Ударопрочный, пыле- и влагозащищенный корпус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981" y="2060848"/>
            <a:ext cx="3443005" cy="34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4608512" cy="2304256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видеомикроскоп ADF D450 с возможностью проведения быстрых оценочных измерений. Компактная система для ОТК, производственных лабораторий и межоперационного контроля и для проверки контрафакта комплектующих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124744"/>
            <a:ext cx="3639877" cy="505371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10515600" cy="80327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микроскоп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ADF D450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Портативный цифровой </a:t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 300X HDMI 108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0P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3898669" cy="435133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изображения: 3 мегапикселя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выход: 1080p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HD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видео: MOV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фото: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JPEG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фокусировки: ручной фокус от 10 мм до 500 мм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кадров: Макс 30f/s до 600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увеличения: 10 до 300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видеовыхода: HDMI, на любой монитор с HDMI-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MicroSD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32G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питания: 5 В постоянного тока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684" t="16530" r="9103" b="13137"/>
          <a:stretch/>
        </p:blipFill>
        <p:spPr>
          <a:xfrm>
            <a:off x="4132982" y="1916832"/>
            <a:ext cx="5011018" cy="38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239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система автоматической </a:t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инспекции серии MV-3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4464496" cy="4351338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MV-3 компании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Mirtec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настольные установки автоматической оптической инспекции (АОИ), оснащенные 10-мегапиксельными камерами, системой лазерного измерения, дополнительными боковыми камерами и восьмиуровневой разнонаправленной цветной подсветкой.</a:t>
            </a:r>
          </a:p>
          <a:p>
            <a:pPr marL="0" indent="44450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решение проблемы автоматизации выявления дефектов и совершенствования технологических процессов для мелко- и среднесерийных производителей электроники.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551416"/>
            <a:ext cx="4511395" cy="45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411007"/>
            <a:ext cx="3024336" cy="524218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40242" y="15032"/>
            <a:ext cx="7738534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К2 ESD рабочий стол </a:t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антистатический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11985" y="1484784"/>
            <a:ext cx="4720538" cy="4878129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Рама задняя короткая ЗРК-01 (1шт)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Полка антистатическая приборная длинная во всю длину стола (1шт)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перфорированная ПП-02 (1шт)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крючков НК-03 (1 шт.)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Полка антистатическая приборная короткая равна половине длине стола (1шт)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Вращающаяся ВБ-01 (1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электроблок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5SA-6 (1шт)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 для компонентов ЕSTUCHE 23-1 (1шт)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Бокс для компонентов БК-02 (1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Подставка для ног ПДН-02 (1шт)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Тумба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подкатная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4 ящика Т 1.2 (1шт)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освещения 6КО-72 (1шт)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электроблок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5SA-2 (1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Узел заземления УЗ-015 (1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2332"/>
            <a:ext cx="8881533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Антистатический стул </a:t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NVR N-200/KJ260 ESD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426014" y="1747268"/>
            <a:ext cx="5256584" cy="3816424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Антистатический лабораторный стул. Дополнительно оснащен механизмом регулировки угла наклона сидения.</a:t>
            </a:r>
          </a:p>
          <a:p>
            <a:pPr marL="0" indent="44450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 возможна комплектация антистатическими ножками или антистатическими колесиками.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4450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может комплектоваться антистатическими подлокотниками, опорным кольцом для ног.</a:t>
            </a:r>
          </a:p>
          <a:p>
            <a:endParaRPr lang="ru-RU" dirty="0" smtClean="0"/>
          </a:p>
        </p:txBody>
      </p:sp>
      <p:pic>
        <p:nvPicPr>
          <p:cNvPr id="6" name="Picture 2" descr="https://i-f.su/images/stories/virtuemart/product/nvr-n-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318510" cy="47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9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650044"/>
            <a:ext cx="10515600" cy="72707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Антистатические системы хранения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5087" y="2325953"/>
            <a:ext cx="3169491" cy="4532047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комплектующих с лотками ШДЛ-01 ESD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одежды антистатический ШДО-01 ESD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антистатические для компонентов</a:t>
            </a:r>
          </a:p>
          <a:p>
            <a:pPr algn="just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Кассетница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антистатическая КДК-15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ESD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578" y="2022705"/>
            <a:ext cx="5758351" cy="382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2762" y="4651907"/>
            <a:ext cx="2532101" cy="22060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4601" y="183380"/>
            <a:ext cx="7035800" cy="1058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Антистатическое оснащение </a:t>
            </a:r>
          </a:p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места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9533" y="1628800"/>
            <a:ext cx="2754725" cy="444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антистатические ESD  коврики с  гарнитурой заземления HB-GRL1020.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Антистатический, токопроводящий, ESD, напольный коврик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Антистатический браслет c гарнитурой заземления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Щетка (кисточка) антистатическая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 статического напряжения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QUICK193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Табличка обозначения ESD зоны двухсторонняя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619" y="1388498"/>
            <a:ext cx="3225637" cy="1628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3186686"/>
            <a:ext cx="3293370" cy="29887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2929611"/>
            <a:ext cx="2097162" cy="6693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1141" y="3460616"/>
            <a:ext cx="2069456" cy="15488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814" y="908720"/>
            <a:ext cx="2702148" cy="19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8324" y="3326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Конвертор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eCAD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24756" y="1772816"/>
            <a:ext cx="5017535" cy="4351338"/>
          </a:xfrm>
        </p:spPr>
        <p:txBody>
          <a:bodyPr>
            <a:normAutofit fontScale="92500" lnSpcReduction="20000"/>
          </a:bodyPr>
          <a:lstStyle/>
          <a:p>
            <a:pPr marL="0" indent="44450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Конвертор позволяет читать в КОМПАС-3D стандартизованный формат обмена данными IDF. Конвертор работает с IDF-файлами, которые экспортируются из систем P-CAD,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OrCAD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Protel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MENTOR GRAPHICS,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Altium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Cadence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Allegro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конверторе есть возможность формировать монтажные отверстия в печатной плате. </a:t>
            </a:r>
          </a:p>
          <a:p>
            <a:pPr marL="0" indent="44450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печатной платы может быть представлена как в упрощенном виде (непосредственный импорт IDF-файлов), так и в реалистичном. </a:t>
            </a:r>
          </a:p>
          <a:p>
            <a:pPr marL="0" indent="44450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реалистичного вида платы пользователи должны заранее подготовить модели отдельных компонентов в формате КОМПАС-3D или импортировать модели из других CAD-систем с небольшой доработкой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751" y="2348880"/>
            <a:ext cx="3764293" cy="28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подготовки специалистов в области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«Морского приборостроения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7836317" cy="290892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приборы и устройства;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информационно-измерительные системы;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информационно-управляющие системы морской техники;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корабельное вооружение;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робототехнические системы и подводные роботы;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самоходные, позиционные и буксируемые необитаемые подводные аппараты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5372" y="1886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Altium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CircuitMaker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03404" y="1772816"/>
            <a:ext cx="4464496" cy="2592288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Altium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предоставляет вам свободу гибкого создания электронных продуктов с 16 плоскими слоями, 16 сигналами и отсутствием ограничений по размерам.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библиотека сообщества содержит сотни компонентов и фантастическую базу данных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Octopart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поддержки всего этого.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068960"/>
            <a:ext cx="4093263" cy="2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80528" y="-171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Octopart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55576" y="4725144"/>
            <a:ext cx="7848871" cy="1741355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для доступа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компонентах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61 миллионов компонентов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Octopart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связаны непосредственно с поставщиками компонентов и их данными о запасах, ценах и состоянии жизненного цикла. Информация о сроках поставки обновляется ежедневно.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более чем миллиону компонентов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Altium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каждый из которых снабжен символом, посадочным местом и 3D-моделью.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58341"/>
            <a:ext cx="7451566" cy="47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11563003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Altium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Designer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43608" y="4509120"/>
            <a:ext cx="7344816" cy="20277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Altium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 предлагает унифицированную среду проектирования, предоставляя инженерам единое представление о каждом аспекте процесса проектирования печатных плат, от схемы до компоновки печатной платы и выпуска конструкторской документации.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Имея доступ ко всем инструментам проектирования в одном месте, инженеры могут завершить весь процесс проектирования в единой интуитивно понятной среде и быстро создавать высококачественные продукты.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08720"/>
            <a:ext cx="6624736" cy="34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9626" y="332656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лабораторный стенд «Электрооборудование судов»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556792"/>
            <a:ext cx="39042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лабораторный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 - программное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для персонального компьютера, которое позволяет изучить конструкцию и принцип работы различных приборов и технологических установок, взаимодействуя с их реалистичными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интерактивными 3D-моделями.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- это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легко изучать явления, невидные невооруженному глазу, и приборы, механизмы и системы, физически недоступные обычному школьнику или студенту и даже многим опытным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специалистам.</a:t>
            </a:r>
          </a:p>
          <a:p>
            <a:pPr indent="444500"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 содержит раздел с теоретическим материалом, подробные наглядные модели-анимации явлений, а также схемы и чертежи изучаемых приборов.</a:t>
            </a:r>
          </a:p>
        </p:txBody>
      </p:sp>
      <p:pic>
        <p:nvPicPr>
          <p:cNvPr id="8" name="Picture 2" descr="https://labstand.ru/wp-content/uploads/2022/08/trenager-elektrooborudovanie-sudo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91" y="1916832"/>
            <a:ext cx="492913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7176" y="237341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лабораторный стенд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«Приборы и аппараты судовых систем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56792"/>
            <a:ext cx="4452709" cy="4337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лабораторный стенд – программное обеспечение для персонального компьютера, которое позволяет изучить конструкцию и принцип работы различных приборов и технологических установок, взаимодействуя с их реалистичными интерактивными 3D-моделями.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виртуальная модель — это возможность легко изучать явления, невидные невооруженному глазу, и приборы, механизмы и системы, физически недоступные обычному школьнику или студенту и даже многим опытным специалистам.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изучаемые модели размещены в виртуальных интерьерах, повторяющих реальные лаборатории, цеха и другие производственные помещения, по которым обучающийся может свободно перемещаться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024" y="1988840"/>
            <a:ext cx="4191008" cy="26403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60032" y="4869160"/>
            <a:ext cx="3824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стенд содержит раздел с теоретическим материалом, подробные наглядные модели-анимации явлений, а также схемы и чертежи изучаемых приборов.</a:t>
            </a:r>
          </a:p>
        </p:txBody>
      </p:sp>
    </p:spTree>
    <p:extLst>
      <p:ext uri="{BB962C8B-B14F-4D97-AF65-F5344CB8AC3E}">
        <p14:creationId xmlns:p14="http://schemas.microsoft.com/office/powerpoint/2010/main" val="31846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16632"/>
            <a:ext cx="72728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робототехника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Океаника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Батискаф»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45365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погружаться на глубину до 50 метров, как в пресной, так и в соленой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Записывать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и снимать фото под водой на мобильное устройство и сохранять его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снимки с разрешением 8 мегапикселей и записывать видео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FullHD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включения/ выключения мощных фонарей с регулировкой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яркости;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Пять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двигателей позволяют двигаться в 6 направлениях: вверх, вниз, вперед, назад, вправо 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влево;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Передавать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состоянии систем робота на дисплей мобильного устройства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Собирать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поднимать железные предметы, проводить мониторинг состояния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Двигаться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водой с тремя различными скоростями на ваш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48" y="1409294"/>
            <a:ext cx="3995899" cy="2887622"/>
          </a:xfrm>
        </p:spPr>
      </p:pic>
      <p:sp>
        <p:nvSpPr>
          <p:cNvPr id="7" name="Прямоугольник 6"/>
          <p:cNvSpPr/>
          <p:nvPr/>
        </p:nvSpPr>
        <p:spPr>
          <a:xfrm>
            <a:off x="4967777" y="4581128"/>
            <a:ext cx="39604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и видео под водой и одновременно осуществлять просмотр полученных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Удерживать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с мобильным устройством на расстоянии до 30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106264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робототехника «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Океаника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Кит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37866"/>
            <a:ext cx="47525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Способен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погружаться на глубину до 5 метров, как в пресной, так и в соленой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Записывать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и снимать фото под водой на мобильное устройство и сохранять его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снимки с разрешением 8 мегапикселей и записывать видео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FullHD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включения/ выключения мощных фонарей с регулировкой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яркости;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Пять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двигателей позволяют двигаться в 6 направлениях: вверх, вниз, вперед, назад, вправо 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влево;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Передавать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состоянии систем робота на дисплей мобильного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Собирать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поднимать железные предметы, проводить мониторинг состояния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Двигаться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водой с тремя различными скоростями на ваш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8701" y="1484784"/>
            <a:ext cx="3902402" cy="23911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25738" y="4228451"/>
            <a:ext cx="404832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и видео под водой и одновременно осуществлять просмотр полученных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Удерживать соединение с мобильным устройством на расстоянии до 30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и профессии,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предприятиях корпорации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8136904" cy="38164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Специальности: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09.02.07  Информационные системы и программирование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27.02.07 Управление качеством продукции, процессов и услуг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11.01.01  Монтажник радиоэлектронной аппаратуры и приборов</a:t>
            </a:r>
          </a:p>
          <a:p>
            <a:pPr marL="363538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0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радиоэлектронной аппаратуры и приборов</a:t>
            </a:r>
          </a:p>
          <a:p>
            <a:pPr marL="363538" indent="0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Монтажник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радиоэлектронной аппаратуры и приборов</a:t>
            </a:r>
          </a:p>
          <a:p>
            <a:pPr marL="363538" indent="0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Регулировщик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радиоэлектронной аппаратуры и приборов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робототехника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Гидроакустика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ремонтная станция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BGA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Dinghua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DH-A2</a:t>
            </a:r>
            <a:endParaRPr lang="ru-RU" sz="30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78674" y="1825624"/>
            <a:ext cx="3573246" cy="4601301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Инфракрасная паяльная станция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Dinghua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DH-A2 представляет собой автоматический ремонтный центр, состоящий из паяльной станции комбинированного нагрева и установщика BGA компонентов и микросхем.</a:t>
            </a:r>
          </a:p>
          <a:p>
            <a:pPr marL="0" indent="44450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Ремонтный центр позволяет производить позиционирование, демонтаж, установку и пайку различных компонентов автоматически, включая многовыводные компоненты, монтируемые в отверстия печатной платы: BGA, CCGA, QFN, QFP, CGA, BHA, QEN, CSP, LGA, SMD,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MicroSMD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MLF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MicroLeadFeames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другие.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39313"/>
          <a:stretch/>
        </p:blipFill>
        <p:spPr>
          <a:xfrm>
            <a:off x="5292080" y="4003252"/>
            <a:ext cx="3723615" cy="2854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58794"/>
          <a:stretch/>
        </p:blipFill>
        <p:spPr>
          <a:xfrm>
            <a:off x="4067944" y="1804416"/>
            <a:ext cx="2858779" cy="292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31409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паяльная станция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регулируемой светодиодной подсветкой</a:t>
            </a:r>
            <a:endParaRPr lang="ru-RU" sz="3000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6997" y="1700808"/>
            <a:ext cx="3958979" cy="3691852"/>
          </a:xfrm>
        </p:spPr>
        <p:txBody>
          <a:bodyPr>
            <a:noAutofit/>
          </a:bodyPr>
          <a:lstStyle/>
          <a:p>
            <a:pPr marL="0" indent="444500" algn="just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Инфракрасные паяльные станции – это профессиональный инструмент для производства таких ремонтных работ как пайка и демонтаж микрочипов, выполненных в корпусах BGA, SOP, SOIC, QFN, QFP, LCC, TSOP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других.</a:t>
            </a:r>
          </a:p>
          <a:p>
            <a:pPr marL="0" indent="444500" algn="just">
              <a:lnSpc>
                <a:spcPct val="10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преимуществом является возможность точного контроля температуры, а также поддержания заданной динамики нагрева. Всё это позволяет выполнять ремонтные операции на высоком уровне, обеспечивая высокую сохранность как самого чипа, так и печатной платы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608" y="1697112"/>
            <a:ext cx="4320480" cy="4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Паяльная станция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SUGON T1602</a:t>
            </a:r>
            <a:endParaRPr lang="ru-RU" sz="32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1475656"/>
            <a:ext cx="4046983" cy="4761656"/>
          </a:xfrm>
        </p:spPr>
        <p:txBody>
          <a:bodyPr>
            <a:noAutofit/>
          </a:bodyPr>
          <a:lstStyle/>
          <a:p>
            <a:pPr marL="0" indent="444500" algn="just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Двухканальная паяльная станция с двумя паяльниками T12, цифровым дисплеем, функцией быстрого нагрева (индукционная), встроенным очистителем жала и держателем провода паяльника. </a:t>
            </a: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 algn="just"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паяльная станция обладает сокращенным временем нагрева: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секунда.</a:t>
            </a:r>
          </a:p>
          <a:p>
            <a:pPr marL="0" indent="444500" algn="just"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Паяльник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 с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наконечниками от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производителя JBC.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349" y="1473300"/>
            <a:ext cx="4718891" cy="40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659170" y="880527"/>
            <a:ext cx="5173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 паяльная станция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Dinghua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DH-A5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80" r="17779" b="11200"/>
          <a:stretch/>
        </p:blipFill>
        <p:spPr>
          <a:xfrm>
            <a:off x="179512" y="2172306"/>
            <a:ext cx="3768711" cy="35208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591" y="620688"/>
            <a:ext cx="5178909" cy="51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Voltera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V-One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6752"/>
            <a:ext cx="7638752" cy="3971663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4469" y="5445224"/>
            <a:ext cx="8222332" cy="741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Voltera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позиционируется как 3D принтер для полного цикла создания двухсторонних печатных плат и их сборки.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7814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RLC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U1733C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KEYSIGHT,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Мультиметр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34450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KEYSIGHT,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RLC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АКИП-6107 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36" y="1349476"/>
            <a:ext cx="2989703" cy="1546398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2895874"/>
            <a:ext cx="4961879" cy="3701478"/>
          </a:xfrm>
        </p:spPr>
        <p:txBody>
          <a:bodyPr>
            <a:noAutofit/>
          </a:bodyPr>
          <a:lstStyle/>
          <a:p>
            <a:pPr marL="0" indent="44450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 RLC для SMD-компонентов АКИП-6107 – это прибор, выполненный по типу пинцета (компактной формы), удобный в управлении. Работать с помощью этого оборудования можно одной рукой. </a:t>
            </a:r>
          </a:p>
          <a:p>
            <a:pPr marL="0" indent="44450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прибор необходим для проведения диагностики и ремонта радиоэлектронных компонентов (резистор, конденсатор, диоды, светодиоды, тиристор). Также с его помощью специалисты проводят ремонт сложных плат. </a:t>
            </a:r>
          </a:p>
          <a:p>
            <a:pPr marL="0" indent="44450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идёт с встроенным в нём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мультиметром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облегчает и ускоряет во времени процесс работы.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122675"/>
            <a:ext cx="3451118" cy="416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колледж [только чтение]" id="{CDCAA771-7DAD-4297-8705-73BD251D0101}" vid="{4B53814D-DB3A-4D66-9FCB-0DB81AC98D1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f41ab4a-b7e2-4865-b9a3-291840acfe6f">7VF5KMQTPTXY-6-2</_dlc_DocId>
    <_dlc_DocIdUrl xmlns="df41ab4a-b7e2-4865-b9a3-291840acfe6f">
      <Url>https://portal.petrocollege.ru/_layouts/15/DocIdRedir.aspx?ID=7VF5KMQTPTXY-6-2</Url>
      <Description>7VF5KMQTPTXY-6-2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9DECAF42DF4C1448C93826D92A1631D" ma:contentTypeVersion="2" ma:contentTypeDescription="Создание документа." ma:contentTypeScope="" ma:versionID="3af4159342cf4ebf59299f419a4f4a66">
  <xsd:schema xmlns:xsd="http://www.w3.org/2001/XMLSchema" xmlns:xs="http://www.w3.org/2001/XMLSchema" xmlns:p="http://schemas.microsoft.com/office/2006/metadata/properties" xmlns:ns2="df41ab4a-b7e2-4865-b9a3-291840acfe6f" targetNamespace="http://schemas.microsoft.com/office/2006/metadata/properties" ma:root="true" ma:fieldsID="477a2e5a6968d71f865c2ee3fd8432b2" ns2:_="">
    <xsd:import namespace="df41ab4a-b7e2-4865-b9a3-291840acfe6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1ab4a-b7e2-4865-b9a3-291840acfe6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40D707-170D-4583-9BC4-8BAD4042035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B62F19D-F597-4593-B760-DD0007729E5B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f41ab4a-b7e2-4865-b9a3-291840acfe6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CC2C6A2-194A-4318-9983-705E098F29E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BD44AB9-9713-4396-9527-2BD4E42BD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41ab4a-b7e2-4865-b9a3-291840acfe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Собрание ОИПТС</Template>
  <TotalTime>4993</TotalTime>
  <Words>1651</Words>
  <Application>Microsoft Office PowerPoint</Application>
  <PresentationFormat>Экран (4:3)</PresentationFormat>
  <Paragraphs>155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Презентация1</vt:lpstr>
      <vt:lpstr>МАТЕРИАЛЬНО-ТЕХНИЧЕСКОЕ ОБЕСПЕЧЕНИЕ ОБРАЗОВАТЕЛЬНОГО ПРОЦЕССА ПОДГОТОВКИ СПЕЦИАЛИСТОВ  В ОБЛАСТИ «МОРСКОГО ПРИБОРОСТРОЕНИЯ»</vt:lpstr>
      <vt:lpstr>Основные направления подготовки специалистов в области  «Морского приборостроения»</vt:lpstr>
      <vt:lpstr>Специальности и профессии,  востребованные на предприятиях корпорации</vt:lpstr>
      <vt:lpstr>Автоматическая ремонтная станция  BGA Dinghua DH-A2</vt:lpstr>
      <vt:lpstr>Цифровая паяльная станция  c регулируемой светодиодной подсветкой</vt:lpstr>
      <vt:lpstr>Паяльная станция SUGON T1602</vt:lpstr>
      <vt:lpstr>Презентация PowerPoint</vt:lpstr>
      <vt:lpstr>Voltera V-One</vt:lpstr>
      <vt:lpstr>RLC метр U1733C KEYSIGHT,  Мультиметр 34450A KEYSIGHT,  Измеритель RLC АКИП-6107 </vt:lpstr>
      <vt:lpstr>Ручной измеритель  иммитанса U1733C </vt:lpstr>
      <vt:lpstr>Презентация PowerPoint</vt:lpstr>
      <vt:lpstr>Цифровой микроскоп ADF D450</vt:lpstr>
      <vt:lpstr>Портативный цифровой  микроскоп 300X HDMI 1080P </vt:lpstr>
      <vt:lpstr>Настольная система автоматической  инспекции серии MV-3</vt:lpstr>
      <vt:lpstr>К2 ESD рабочий стол  антистатический </vt:lpstr>
      <vt:lpstr>Антистатический стул  NVR N-200/KJ260 ESD</vt:lpstr>
      <vt:lpstr>Антистатические системы хранения</vt:lpstr>
      <vt:lpstr>Презентация PowerPoint</vt:lpstr>
      <vt:lpstr>Конвертор eCAD — КОМПАС</vt:lpstr>
      <vt:lpstr>Altium CircuitMaker</vt:lpstr>
      <vt:lpstr>Octopart</vt:lpstr>
      <vt:lpstr>Altium Designer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информационно-промышленных технологий и судостроения</dc:title>
  <dc:creator>Игумнова Дарья Геннадьевна</dc:creator>
  <cp:lastModifiedBy>Пользователь</cp:lastModifiedBy>
  <cp:revision>221</cp:revision>
  <cp:lastPrinted>2023-02-14T06:41:39Z</cp:lastPrinted>
  <dcterms:created xsi:type="dcterms:W3CDTF">2016-01-12T07:16:13Z</dcterms:created>
  <dcterms:modified xsi:type="dcterms:W3CDTF">2023-03-02T11:23:46Z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200</vt:r8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ntentTypeId">
    <vt:lpwstr>0x010100A9DECAF42DF4C1448C93826D92A1631D</vt:lpwstr>
  </property>
  <property fmtid="{D5CDD505-2E9C-101B-9397-08002B2CF9AE}" pid="7" name="_dlc_DocIdItemGuid">
    <vt:lpwstr>693d1289-6f8f-46ac-9cee-59170f679e5c</vt:lpwstr>
  </property>
</Properties>
</file>